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5"/>
  </p:notesMasterIdLst>
  <p:sldIdLst>
    <p:sldId id="256" r:id="rId2"/>
    <p:sldId id="259" r:id="rId3"/>
    <p:sldId id="261" r:id="rId4"/>
    <p:sldId id="257" r:id="rId5"/>
    <p:sldId id="270" r:id="rId6"/>
    <p:sldId id="273" r:id="rId7"/>
    <p:sldId id="262" r:id="rId8"/>
    <p:sldId id="281" r:id="rId9"/>
    <p:sldId id="282" r:id="rId10"/>
    <p:sldId id="288" r:id="rId11"/>
    <p:sldId id="284" r:id="rId12"/>
    <p:sldId id="285" r:id="rId13"/>
    <p:sldId id="286" r:id="rId14"/>
    <p:sldId id="287" r:id="rId15"/>
    <p:sldId id="289" r:id="rId16"/>
    <p:sldId id="290" r:id="rId17"/>
    <p:sldId id="291" r:id="rId18"/>
    <p:sldId id="265" r:id="rId19"/>
    <p:sldId id="292" r:id="rId20"/>
    <p:sldId id="293" r:id="rId21"/>
    <p:sldId id="294" r:id="rId22"/>
    <p:sldId id="295" r:id="rId23"/>
    <p:sldId id="302" r:id="rId24"/>
    <p:sldId id="297" r:id="rId25"/>
    <p:sldId id="296" r:id="rId26"/>
    <p:sldId id="276" r:id="rId27"/>
    <p:sldId id="264" r:id="rId28"/>
    <p:sldId id="300" r:id="rId29"/>
    <p:sldId id="299" r:id="rId30"/>
    <p:sldId id="279" r:id="rId31"/>
    <p:sldId id="298" r:id="rId32"/>
    <p:sldId id="301" r:id="rId33"/>
    <p:sldId id="269" r:id="rId34"/>
  </p:sldIdLst>
  <p:sldSz cx="9144000" cy="5143500" type="screen16x9"/>
  <p:notesSz cx="6858000" cy="9144000"/>
  <p:embeddedFontLst>
    <p:embeddedFont>
      <p:font typeface="Advent Pro Light" panose="020B0604020202020204" charset="0"/>
      <p:regular r:id="rId36"/>
      <p:bold r:id="rId37"/>
    </p:embeddedFont>
    <p:embeddedFont>
      <p:font typeface="Andalus" panose="02020603050405020304" pitchFamily="18" charset="-78"/>
      <p:regular r:id="rId38"/>
    </p:embeddedFont>
    <p:embeddedFont>
      <p:font typeface="Anton" pitchFamily="2" charset="0"/>
      <p:regular r:id="rId39"/>
    </p:embeddedFont>
    <p:embeddedFont>
      <p:font typeface="Fira Sans Condensed Light" panose="020B0403050000020004" pitchFamily="34" charset="0"/>
      <p:regular r:id="rId40"/>
      <p:bold r:id="rId41"/>
      <p:italic r:id="rId42"/>
      <p:boldItalic r:id="rId43"/>
    </p:embeddedFont>
    <p:embeddedFont>
      <p:font typeface="Rajdhani" panose="020B060402020202020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909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665784-986E-4BE0-8816-3059A236AA41}">
  <a:tblStyle styleId="{8C665784-986E-4BE0-8816-3059A236AA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120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5585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794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0788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945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098bb5640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7098bb5640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449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4746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104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006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233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6433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274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9903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508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055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646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43168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786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098bb5640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7098bb5640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9177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2188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9" r:id="rId9"/>
    <p:sldLayoutId id="2147483662" r:id="rId10"/>
    <p:sldLayoutId id="2147483666" r:id="rId11"/>
    <p:sldLayoutId id="214748366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hyperlink" Target="https://www.geeksforgeeks.org/image-caption-generator-using-deep-learning-on-flickr8kdatase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367503" y="411982"/>
            <a:ext cx="3737398" cy="214978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GB" sz="6000" dirty="0">
                <a:latin typeface="Andalus" panose="02020603050405020304" pitchFamily="18" charset="-78"/>
                <a:cs typeface="Andalus" panose="02020603050405020304" pitchFamily="18" charset="-78"/>
              </a:rPr>
            </a:br>
            <a:br>
              <a:rPr lang="en-GB" sz="6000" dirty="0">
                <a:latin typeface="Andalus" panose="02020603050405020304" pitchFamily="18" charset="-78"/>
                <a:cs typeface="Andalus" panose="02020603050405020304" pitchFamily="18" charset="-78"/>
              </a:rPr>
            </a:br>
            <a:r>
              <a:rPr lang="en-GB" sz="6000" dirty="0">
                <a:latin typeface="Andalus" panose="02020603050405020304" pitchFamily="18" charset="-78"/>
                <a:cs typeface="Andalus" panose="02020603050405020304" pitchFamily="18" charset="-78"/>
              </a:rPr>
              <a:t>Image Captioning </a:t>
            </a:r>
            <a:endParaRPr lang="en-GB" sz="6000" dirty="0">
              <a:latin typeface="Andalus" panose="02020603050405020304" pitchFamily="18" charset="-78"/>
              <a:ea typeface="Rajdhani"/>
              <a:cs typeface="Andalus" panose="02020603050405020304" pitchFamily="18" charset="-78"/>
              <a:sym typeface="Rajdhani"/>
            </a:endParaRPr>
          </a:p>
        </p:txBody>
      </p:sp>
      <p:sp>
        <p:nvSpPr>
          <p:cNvPr id="103" name="Google Shape;103;p24"/>
          <p:cNvSpPr txBox="1">
            <a:spLocks noGrp="1"/>
          </p:cNvSpPr>
          <p:nvPr>
            <p:ph type="subTitle" idx="1"/>
          </p:nvPr>
        </p:nvSpPr>
        <p:spPr>
          <a:xfrm>
            <a:off x="404599" y="2561768"/>
            <a:ext cx="3737398"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latin typeface="Andalus" panose="02020603050405020304" pitchFamily="18" charset="-78"/>
                <a:cs typeface="Andalus" panose="02020603050405020304" pitchFamily="18" charset="-78"/>
              </a:rPr>
              <a:t>MLA Training Summer 2022 Final Project</a:t>
            </a:r>
            <a:endParaRPr lang="en-GB" sz="1600"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6" name="Google Shape;110;p25">
            <a:extLst>
              <a:ext uri="{FF2B5EF4-FFF2-40B4-BE49-F238E27FC236}">
                <a16:creationId xmlns:a16="http://schemas.microsoft.com/office/drawing/2014/main" id="{9123F7B1-FBEC-E376-D874-23D50D688202}"/>
              </a:ext>
            </a:extLst>
          </p:cNvPr>
          <p:cNvSpPr txBox="1">
            <a:spLocks/>
          </p:cNvSpPr>
          <p:nvPr/>
        </p:nvSpPr>
        <p:spPr>
          <a:xfrm>
            <a:off x="712195" y="525052"/>
            <a:ext cx="3747153" cy="4093395"/>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endParaRPr lang="en-GB" sz="2400" b="1" dirty="0"/>
          </a:p>
          <a:p>
            <a:pPr marL="0" indent="0"/>
            <a:r>
              <a:rPr lang="en-GB" sz="2400" b="1" dirty="0"/>
              <a:t>The most and least common words: We first made a data frame of all the words in all the captions, counted how many times each one of them is used and sorted the values.</a:t>
            </a:r>
            <a:endParaRPr lang="en-GB" sz="2400" b="1" dirty="0">
              <a:solidFill>
                <a:schemeClr val="accent4"/>
              </a:solidFill>
            </a:endParaRPr>
          </a:p>
        </p:txBody>
      </p:sp>
      <p:pic>
        <p:nvPicPr>
          <p:cNvPr id="6" name="Picture 5">
            <a:extLst>
              <a:ext uri="{FF2B5EF4-FFF2-40B4-BE49-F238E27FC236}">
                <a16:creationId xmlns:a16="http://schemas.microsoft.com/office/drawing/2014/main" id="{C12FA7ED-C742-9478-3BA7-07C05991C008}"/>
              </a:ext>
            </a:extLst>
          </p:cNvPr>
          <p:cNvPicPr>
            <a:picLocks noChangeAspect="1"/>
          </p:cNvPicPr>
          <p:nvPr/>
        </p:nvPicPr>
        <p:blipFill>
          <a:blip r:embed="rId4"/>
          <a:stretch>
            <a:fillRect/>
          </a:stretch>
        </p:blipFill>
        <p:spPr>
          <a:xfrm>
            <a:off x="5172334" y="661458"/>
            <a:ext cx="3265116" cy="3820582"/>
          </a:xfrm>
          <a:prstGeom prst="rect">
            <a:avLst/>
          </a:prstGeom>
          <a:ln>
            <a:noFill/>
          </a:ln>
          <a:effectLst>
            <a:softEdge rad="112500"/>
          </a:effectLst>
        </p:spPr>
      </p:pic>
    </p:spTree>
    <p:extLst>
      <p:ext uri="{BB962C8B-B14F-4D97-AF65-F5344CB8AC3E}">
        <p14:creationId xmlns:p14="http://schemas.microsoft.com/office/powerpoint/2010/main" val="1859707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7" name="Google Shape;110;p25">
            <a:extLst>
              <a:ext uri="{FF2B5EF4-FFF2-40B4-BE49-F238E27FC236}">
                <a16:creationId xmlns:a16="http://schemas.microsoft.com/office/drawing/2014/main" id="{2F95EFAC-ABA1-28A0-165F-52003953C503}"/>
              </a:ext>
            </a:extLst>
          </p:cNvPr>
          <p:cNvSpPr txBox="1">
            <a:spLocks/>
          </p:cNvSpPr>
          <p:nvPr/>
        </p:nvSpPr>
        <p:spPr>
          <a:xfrm>
            <a:off x="452843" y="393261"/>
            <a:ext cx="8152970" cy="1130739"/>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2000" b="1" dirty="0"/>
              <a:t>We then plotted the first and last 50 values in the data frame to represent the most and least common words, respectively.</a:t>
            </a:r>
            <a:endParaRPr lang="en-GB" sz="2000" b="1" dirty="0">
              <a:solidFill>
                <a:schemeClr val="accent4"/>
              </a:solidFill>
            </a:endParaRPr>
          </a:p>
        </p:txBody>
      </p:sp>
      <p:pic>
        <p:nvPicPr>
          <p:cNvPr id="9" name="Picture 8">
            <a:extLst>
              <a:ext uri="{FF2B5EF4-FFF2-40B4-BE49-F238E27FC236}">
                <a16:creationId xmlns:a16="http://schemas.microsoft.com/office/drawing/2014/main" id="{9200FD2E-67A1-6B21-22DC-1BA8C63C65A7}"/>
              </a:ext>
            </a:extLst>
          </p:cNvPr>
          <p:cNvPicPr>
            <a:picLocks noChangeAspect="1"/>
          </p:cNvPicPr>
          <p:nvPr/>
        </p:nvPicPr>
        <p:blipFill>
          <a:blip r:embed="rId4"/>
          <a:stretch>
            <a:fillRect/>
          </a:stretch>
        </p:blipFill>
        <p:spPr>
          <a:xfrm>
            <a:off x="1304544" y="1683477"/>
            <a:ext cx="6595872" cy="3180383"/>
          </a:xfrm>
          <a:prstGeom prst="rect">
            <a:avLst/>
          </a:prstGeom>
          <a:ln>
            <a:noFill/>
          </a:ln>
          <a:effectLst>
            <a:softEdge rad="112500"/>
          </a:effectLst>
        </p:spPr>
      </p:pic>
    </p:spTree>
    <p:extLst>
      <p:ext uri="{BB962C8B-B14F-4D97-AF65-F5344CB8AC3E}">
        <p14:creationId xmlns:p14="http://schemas.microsoft.com/office/powerpoint/2010/main" val="1420158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65703" y="87590"/>
            <a:ext cx="3027276" cy="18095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Data Cleaning</a:t>
            </a:r>
            <a:endParaRPr sz="3200" dirty="0"/>
          </a:p>
        </p:txBody>
      </p:sp>
      <p:cxnSp>
        <p:nvCxnSpPr>
          <p:cNvPr id="177" name="Google Shape;177;p30"/>
          <p:cNvCxnSpPr>
            <a:cxnSpLocks/>
          </p:cNvCxnSpPr>
          <p:nvPr/>
        </p:nvCxnSpPr>
        <p:spPr>
          <a:xfrm>
            <a:off x="823192" y="1321526"/>
            <a:ext cx="1895624" cy="0"/>
          </a:xfrm>
          <a:prstGeom prst="straightConnector1">
            <a:avLst/>
          </a:prstGeom>
          <a:noFill/>
          <a:ln w="19050" cap="flat" cmpd="sng">
            <a:solidFill>
              <a:schemeClr val="lt2"/>
            </a:solidFill>
            <a:prstDash val="solid"/>
            <a:round/>
            <a:headEnd type="oval" w="med" len="med"/>
            <a:tailEnd type="oval" w="med" len="med"/>
          </a:ln>
        </p:spPr>
      </p:cxnSp>
      <p:sp>
        <p:nvSpPr>
          <p:cNvPr id="16" name="Google Shape;110;p25">
            <a:extLst>
              <a:ext uri="{FF2B5EF4-FFF2-40B4-BE49-F238E27FC236}">
                <a16:creationId xmlns:a16="http://schemas.microsoft.com/office/drawing/2014/main" id="{9123F7B1-FBEC-E376-D874-23D50D688202}"/>
              </a:ext>
            </a:extLst>
          </p:cNvPr>
          <p:cNvSpPr txBox="1">
            <a:spLocks/>
          </p:cNvSpPr>
          <p:nvPr/>
        </p:nvSpPr>
        <p:spPr>
          <a:xfrm>
            <a:off x="520596" y="1748841"/>
            <a:ext cx="6441036" cy="2591511"/>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endParaRPr lang="en-GB" sz="2000" b="1" dirty="0"/>
          </a:p>
          <a:p>
            <a:pPr marL="0" indent="0"/>
            <a:r>
              <a:rPr lang="en-GB" sz="2000" b="1" dirty="0"/>
              <a:t>Data cleaning has an important role in getting good accuracies in NLP (natural language processing) projects, as things like punctuations or digits affect the results of any text processing approach, especially what depends on the occurrence frequencies of words and phrases. </a:t>
            </a:r>
            <a:endParaRPr lang="en-GB" sz="2000" b="1" dirty="0">
              <a:solidFill>
                <a:schemeClr val="accent4"/>
              </a:solidFill>
            </a:endParaRPr>
          </a:p>
        </p:txBody>
      </p:sp>
    </p:spTree>
    <p:extLst>
      <p:ext uri="{BB962C8B-B14F-4D97-AF65-F5344CB8AC3E}">
        <p14:creationId xmlns:p14="http://schemas.microsoft.com/office/powerpoint/2010/main" val="3097319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6" name="Google Shape;110;p25">
            <a:extLst>
              <a:ext uri="{FF2B5EF4-FFF2-40B4-BE49-F238E27FC236}">
                <a16:creationId xmlns:a16="http://schemas.microsoft.com/office/drawing/2014/main" id="{9123F7B1-FBEC-E376-D874-23D50D688202}"/>
              </a:ext>
            </a:extLst>
          </p:cNvPr>
          <p:cNvSpPr txBox="1">
            <a:spLocks/>
          </p:cNvSpPr>
          <p:nvPr/>
        </p:nvSpPr>
        <p:spPr>
          <a:xfrm>
            <a:off x="961338" y="860854"/>
            <a:ext cx="7221324" cy="3421791"/>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2000" b="1" dirty="0"/>
              <a:t>The encoder reads the input sequence to construct an embedding representation of the sequence. Terminating the input in an end-of-sequence token signals to the encoder that when it receives that input, the output needs to be the finalized embedding. </a:t>
            </a:r>
          </a:p>
          <a:p>
            <a:pPr marL="0" indent="0"/>
            <a:endParaRPr lang="en-GB" sz="2000" b="1" dirty="0"/>
          </a:p>
          <a:p>
            <a:pPr marL="0" indent="0"/>
            <a:r>
              <a:rPr lang="en-GB" sz="2000" b="1" dirty="0"/>
              <a:t>The decoder will progress by taking the tokens it emits as inputs, so before it has emitted anything it needs a token of some kind to start with, which is the start-of-sequence token.</a:t>
            </a:r>
            <a:endParaRPr lang="en-GB" sz="2000" b="1" dirty="0">
              <a:solidFill>
                <a:schemeClr val="accent4"/>
              </a:solidFill>
            </a:endParaRPr>
          </a:p>
        </p:txBody>
      </p:sp>
    </p:spTree>
    <p:extLst>
      <p:ext uri="{BB962C8B-B14F-4D97-AF65-F5344CB8AC3E}">
        <p14:creationId xmlns:p14="http://schemas.microsoft.com/office/powerpoint/2010/main" val="3208643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6" name="Google Shape;110;p25">
            <a:extLst>
              <a:ext uri="{FF2B5EF4-FFF2-40B4-BE49-F238E27FC236}">
                <a16:creationId xmlns:a16="http://schemas.microsoft.com/office/drawing/2014/main" id="{9123F7B1-FBEC-E376-D874-23D50D688202}"/>
              </a:ext>
            </a:extLst>
          </p:cNvPr>
          <p:cNvSpPr txBox="1">
            <a:spLocks/>
          </p:cNvSpPr>
          <p:nvPr/>
        </p:nvSpPr>
        <p:spPr>
          <a:xfrm>
            <a:off x="208418" y="89836"/>
            <a:ext cx="8727164" cy="1264762"/>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r>
              <a:rPr lang="en-GB" sz="1700" b="1" dirty="0"/>
              <a:t>Tokenization is used in natural language processing to split paragraphs and sentences into smaller units that can be more easily assigned meaning. Our tokenizer is used to convert a set of training data, the captions, into a dictionary where each unique word gets a different ID.</a:t>
            </a:r>
            <a:endParaRPr lang="en-GB" sz="1700" b="1" dirty="0">
              <a:solidFill>
                <a:schemeClr val="accent4"/>
              </a:solidFill>
            </a:endParaRPr>
          </a:p>
        </p:txBody>
      </p:sp>
      <p:pic>
        <p:nvPicPr>
          <p:cNvPr id="3" name="Picture 2">
            <a:extLst>
              <a:ext uri="{FF2B5EF4-FFF2-40B4-BE49-F238E27FC236}">
                <a16:creationId xmlns:a16="http://schemas.microsoft.com/office/drawing/2014/main" id="{24FCD09C-85BB-EC9F-045C-1E6B04116278}"/>
              </a:ext>
            </a:extLst>
          </p:cNvPr>
          <p:cNvPicPr>
            <a:picLocks noChangeAspect="1"/>
          </p:cNvPicPr>
          <p:nvPr/>
        </p:nvPicPr>
        <p:blipFill>
          <a:blip r:embed="rId4"/>
          <a:stretch>
            <a:fillRect/>
          </a:stretch>
        </p:blipFill>
        <p:spPr>
          <a:xfrm>
            <a:off x="1828736" y="1406417"/>
            <a:ext cx="5662151" cy="3635055"/>
          </a:xfrm>
          <a:prstGeom prst="rect">
            <a:avLst/>
          </a:prstGeom>
          <a:ln>
            <a:noFill/>
          </a:ln>
          <a:effectLst>
            <a:softEdge rad="112500"/>
          </a:effectLst>
        </p:spPr>
      </p:pic>
    </p:spTree>
    <p:extLst>
      <p:ext uri="{BB962C8B-B14F-4D97-AF65-F5344CB8AC3E}">
        <p14:creationId xmlns:p14="http://schemas.microsoft.com/office/powerpoint/2010/main" val="1572898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7"/>
        <p:cNvGrpSpPr/>
        <p:nvPr/>
      </p:nvGrpSpPr>
      <p:grpSpPr>
        <a:xfrm>
          <a:off x="0" y="0"/>
          <a:ext cx="0" cy="0"/>
          <a:chOff x="0" y="0"/>
          <a:chExt cx="0" cy="0"/>
        </a:xfrm>
      </p:grpSpPr>
      <p:sp>
        <p:nvSpPr>
          <p:cNvPr id="1588" name="Google Shape;1588;p41"/>
          <p:cNvSpPr txBox="1">
            <a:spLocks noGrp="1"/>
          </p:cNvSpPr>
          <p:nvPr>
            <p:ph type="title"/>
          </p:nvPr>
        </p:nvSpPr>
        <p:spPr>
          <a:xfrm>
            <a:off x="720100" y="43667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t>Feature Extraction using </a:t>
            </a:r>
            <a:r>
              <a:rPr lang="en-GB" sz="3200" dirty="0" err="1"/>
              <a:t>ResNet</a:t>
            </a:r>
            <a:r>
              <a:rPr lang="en-GB" sz="3200" dirty="0"/>
              <a:t> </a:t>
            </a:r>
            <a:endParaRPr sz="3200" dirty="0"/>
          </a:p>
        </p:txBody>
      </p:sp>
      <p:sp>
        <p:nvSpPr>
          <p:cNvPr id="1590" name="Google Shape;1590;p41"/>
          <p:cNvSpPr txBox="1"/>
          <p:nvPr/>
        </p:nvSpPr>
        <p:spPr>
          <a:xfrm>
            <a:off x="1389006" y="1389381"/>
            <a:ext cx="6255377" cy="71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endParaRPr sz="1200" b="1" dirty="0">
              <a:solidFill>
                <a:schemeClr val="accent4"/>
              </a:solidFill>
              <a:latin typeface="Fira Sans Condensed Light" panose="020B0403050000020004" pitchFamily="34" charset="0"/>
              <a:ea typeface="Fira Sans Condensed Light"/>
              <a:cs typeface="Fira Sans Condensed Light"/>
              <a:sym typeface="Fira Sans Condensed Light"/>
            </a:endParaRPr>
          </a:p>
        </p:txBody>
      </p:sp>
      <p:sp>
        <p:nvSpPr>
          <p:cNvPr id="1597" name="Google Shape;1597;p41"/>
          <p:cNvSpPr/>
          <p:nvPr/>
        </p:nvSpPr>
        <p:spPr>
          <a:xfrm>
            <a:off x="8915628" y="4694303"/>
            <a:ext cx="66600" cy="6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0;p25">
            <a:extLst>
              <a:ext uri="{FF2B5EF4-FFF2-40B4-BE49-F238E27FC236}">
                <a16:creationId xmlns:a16="http://schemas.microsoft.com/office/drawing/2014/main" id="{C86743B3-F779-51C0-1B57-658D7E228B64}"/>
              </a:ext>
            </a:extLst>
          </p:cNvPr>
          <p:cNvSpPr txBox="1">
            <a:spLocks/>
          </p:cNvSpPr>
          <p:nvPr/>
        </p:nvSpPr>
        <p:spPr>
          <a:xfrm>
            <a:off x="404899" y="1494642"/>
            <a:ext cx="8368926" cy="3232961"/>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lvl="0" indent="0" algn="l" rtl="0">
              <a:spcBef>
                <a:spcPts val="0"/>
              </a:spcBef>
              <a:spcAft>
                <a:spcPts val="1600"/>
              </a:spcAft>
              <a:buNone/>
            </a:pPr>
            <a:r>
              <a:rPr lang="en-GB" sz="1800" b="1" dirty="0"/>
              <a:t>What is feature extraction? </a:t>
            </a:r>
          </a:p>
          <a:p>
            <a:pPr marL="0" lvl="0" indent="0" algn="l" rtl="0">
              <a:spcBef>
                <a:spcPts val="0"/>
              </a:spcBef>
              <a:spcAft>
                <a:spcPts val="1600"/>
              </a:spcAft>
              <a:buNone/>
            </a:pPr>
            <a:r>
              <a:rPr lang="en-GB" sz="1800" b="1" dirty="0"/>
              <a:t>Feature Extraction reduce the number of features by creating new features from the existing ones and then discarding the original features. These new reduced set of features summarize most of the information contained in the original set of features. </a:t>
            </a:r>
          </a:p>
          <a:p>
            <a:pPr marL="0" lvl="0" indent="0" algn="l" rtl="0">
              <a:spcBef>
                <a:spcPts val="0"/>
              </a:spcBef>
              <a:spcAft>
                <a:spcPts val="1600"/>
              </a:spcAft>
              <a:buNone/>
            </a:pPr>
            <a:r>
              <a:rPr lang="en-GB" sz="1800" b="1" dirty="0"/>
              <a:t>We need to do this because there may be some parts in the image that won’t affect the caption generated for it, like watermarks. Our feature extractor needs an image 224x224x3 size. The model uses ResNet50 pretrained on ImageNet dataset. Another dense layer is added and converted to get a vector of length 2048</a:t>
            </a:r>
          </a:p>
        </p:txBody>
      </p:sp>
      <p:cxnSp>
        <p:nvCxnSpPr>
          <p:cNvPr id="11" name="Google Shape;177;p30">
            <a:extLst>
              <a:ext uri="{FF2B5EF4-FFF2-40B4-BE49-F238E27FC236}">
                <a16:creationId xmlns:a16="http://schemas.microsoft.com/office/drawing/2014/main" id="{49471A2B-7B08-227F-0B54-E38B1AAB13DA}"/>
              </a:ext>
            </a:extLst>
          </p:cNvPr>
          <p:cNvCxnSpPr>
            <a:cxnSpLocks/>
          </p:cNvCxnSpPr>
          <p:nvPr/>
        </p:nvCxnSpPr>
        <p:spPr>
          <a:xfrm>
            <a:off x="2291787" y="1175222"/>
            <a:ext cx="4595150" cy="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661758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784366" y="-441677"/>
            <a:ext cx="3027276" cy="18095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Resnet 50</a:t>
            </a:r>
            <a:endParaRPr sz="2800" dirty="0"/>
          </a:p>
        </p:txBody>
      </p:sp>
      <p:cxnSp>
        <p:nvCxnSpPr>
          <p:cNvPr id="177" name="Google Shape;177;p30"/>
          <p:cNvCxnSpPr>
            <a:cxnSpLocks/>
          </p:cNvCxnSpPr>
          <p:nvPr/>
        </p:nvCxnSpPr>
        <p:spPr>
          <a:xfrm>
            <a:off x="956731" y="719643"/>
            <a:ext cx="1190803" cy="0"/>
          </a:xfrm>
          <a:prstGeom prst="straightConnector1">
            <a:avLst/>
          </a:prstGeom>
          <a:noFill/>
          <a:ln w="19050" cap="flat" cmpd="sng">
            <a:solidFill>
              <a:schemeClr val="lt2"/>
            </a:solidFill>
            <a:prstDash val="solid"/>
            <a:round/>
            <a:headEnd type="oval" w="med" len="med"/>
            <a:tailEnd type="oval" w="med" len="med"/>
          </a:ln>
        </p:spPr>
      </p:cxnSp>
      <p:sp>
        <p:nvSpPr>
          <p:cNvPr id="16" name="Google Shape;110;p25">
            <a:extLst>
              <a:ext uri="{FF2B5EF4-FFF2-40B4-BE49-F238E27FC236}">
                <a16:creationId xmlns:a16="http://schemas.microsoft.com/office/drawing/2014/main" id="{9123F7B1-FBEC-E376-D874-23D50D688202}"/>
              </a:ext>
            </a:extLst>
          </p:cNvPr>
          <p:cNvSpPr txBox="1">
            <a:spLocks/>
          </p:cNvSpPr>
          <p:nvPr/>
        </p:nvSpPr>
        <p:spPr>
          <a:xfrm>
            <a:off x="449956" y="848495"/>
            <a:ext cx="8508068" cy="2166793"/>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2000" b="1" dirty="0"/>
              <a:t>ResNet-50 is a convolutional neural network that is 50 layers deep.  A pretrained version of the network trained on more than a million images from the ImageNet database can be loaded. The pretrained network can classify images into 1000 object categories. The network has learned rich feature representations for a wide range of images. The network has an image input size of 224-by-224. </a:t>
            </a:r>
            <a:endParaRPr lang="en-GB" sz="2000" b="1" dirty="0">
              <a:solidFill>
                <a:schemeClr val="accent4"/>
              </a:solidFill>
            </a:endParaRPr>
          </a:p>
        </p:txBody>
      </p:sp>
      <p:sp>
        <p:nvSpPr>
          <p:cNvPr id="5" name="Google Shape;174;p30">
            <a:extLst>
              <a:ext uri="{FF2B5EF4-FFF2-40B4-BE49-F238E27FC236}">
                <a16:creationId xmlns:a16="http://schemas.microsoft.com/office/drawing/2014/main" id="{C4C03BAD-A843-C0E7-2F20-8E948085EE14}"/>
              </a:ext>
            </a:extLst>
          </p:cNvPr>
          <p:cNvSpPr txBox="1">
            <a:spLocks/>
          </p:cNvSpPr>
          <p:nvPr/>
        </p:nvSpPr>
        <p:spPr>
          <a:xfrm>
            <a:off x="624250" y="2440253"/>
            <a:ext cx="4283416" cy="18095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200"/>
              <a:buFont typeface="Rajdhani"/>
              <a:buNone/>
              <a:defRPr sz="6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9pPr>
          </a:lstStyle>
          <a:p>
            <a:pPr algn="l"/>
            <a:r>
              <a:rPr lang="en-GB" sz="2800" dirty="0"/>
              <a:t>Resnet 50 Architecture</a:t>
            </a:r>
          </a:p>
        </p:txBody>
      </p:sp>
      <p:cxnSp>
        <p:nvCxnSpPr>
          <p:cNvPr id="6" name="Google Shape;177;p30">
            <a:extLst>
              <a:ext uri="{FF2B5EF4-FFF2-40B4-BE49-F238E27FC236}">
                <a16:creationId xmlns:a16="http://schemas.microsoft.com/office/drawing/2014/main" id="{8ABF9480-CDDD-E945-40DE-C5B8815625C0}"/>
              </a:ext>
            </a:extLst>
          </p:cNvPr>
          <p:cNvCxnSpPr>
            <a:cxnSpLocks/>
          </p:cNvCxnSpPr>
          <p:nvPr/>
        </p:nvCxnSpPr>
        <p:spPr>
          <a:xfrm>
            <a:off x="784366" y="3661535"/>
            <a:ext cx="3048110" cy="0"/>
          </a:xfrm>
          <a:prstGeom prst="straightConnector1">
            <a:avLst/>
          </a:prstGeom>
          <a:noFill/>
          <a:ln w="19050" cap="flat" cmpd="sng">
            <a:solidFill>
              <a:schemeClr val="lt2"/>
            </a:solidFill>
            <a:prstDash val="solid"/>
            <a:round/>
            <a:headEnd type="oval" w="med" len="med"/>
            <a:tailEnd type="oval" w="med" len="med"/>
          </a:ln>
        </p:spPr>
      </p:cxnSp>
      <p:sp>
        <p:nvSpPr>
          <p:cNvPr id="9" name="Google Shape;110;p25">
            <a:extLst>
              <a:ext uri="{FF2B5EF4-FFF2-40B4-BE49-F238E27FC236}">
                <a16:creationId xmlns:a16="http://schemas.microsoft.com/office/drawing/2014/main" id="{5435383D-8F1A-0E82-5DFF-BC7BAD5B0497}"/>
              </a:ext>
            </a:extLst>
          </p:cNvPr>
          <p:cNvSpPr txBox="1">
            <a:spLocks/>
          </p:cNvSpPr>
          <p:nvPr/>
        </p:nvSpPr>
        <p:spPr>
          <a:xfrm>
            <a:off x="449956" y="3865111"/>
            <a:ext cx="8508068" cy="1077188"/>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2000" b="1" dirty="0"/>
              <a:t>ResNet50 is a variant of </a:t>
            </a:r>
            <a:r>
              <a:rPr lang="en-GB" sz="2000" b="1" dirty="0" err="1"/>
              <a:t>ResNet</a:t>
            </a:r>
            <a:r>
              <a:rPr lang="en-GB" sz="2000" b="1" dirty="0"/>
              <a:t> model which has 48 Convolution layers with 1 </a:t>
            </a:r>
            <a:r>
              <a:rPr lang="en-GB" sz="2000" b="1" dirty="0" err="1"/>
              <a:t>MaxPool</a:t>
            </a:r>
            <a:r>
              <a:rPr lang="en-GB" sz="2000" b="1" dirty="0"/>
              <a:t> &amp; 1 Average Pool layer. It has 3.8 x 10^9 Floating points operations.</a:t>
            </a:r>
            <a:endParaRPr lang="en-GB" sz="2000" b="1" dirty="0">
              <a:solidFill>
                <a:schemeClr val="accent4"/>
              </a:solidFill>
            </a:endParaRPr>
          </a:p>
        </p:txBody>
      </p:sp>
    </p:spTree>
    <p:extLst>
      <p:ext uri="{BB962C8B-B14F-4D97-AF65-F5344CB8AC3E}">
        <p14:creationId xmlns:p14="http://schemas.microsoft.com/office/powerpoint/2010/main" val="2337997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65702" y="-28160"/>
            <a:ext cx="4839675" cy="18095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200" dirty="0"/>
              <a:t>Why did we use Resnet 50 ?</a:t>
            </a:r>
          </a:p>
        </p:txBody>
      </p:sp>
      <p:cxnSp>
        <p:nvCxnSpPr>
          <p:cNvPr id="177" name="Google Shape;177;p30"/>
          <p:cNvCxnSpPr>
            <a:cxnSpLocks/>
          </p:cNvCxnSpPr>
          <p:nvPr/>
        </p:nvCxnSpPr>
        <p:spPr>
          <a:xfrm>
            <a:off x="869489" y="1275226"/>
            <a:ext cx="4015027" cy="0"/>
          </a:xfrm>
          <a:prstGeom prst="straightConnector1">
            <a:avLst/>
          </a:prstGeom>
          <a:noFill/>
          <a:ln w="19050" cap="flat" cmpd="sng">
            <a:solidFill>
              <a:schemeClr val="lt2"/>
            </a:solidFill>
            <a:prstDash val="solid"/>
            <a:round/>
            <a:headEnd type="oval" w="med" len="med"/>
            <a:tailEnd type="oval" w="med" len="med"/>
          </a:ln>
        </p:spPr>
      </p:cxnSp>
      <p:sp>
        <p:nvSpPr>
          <p:cNvPr id="16" name="Google Shape;110;p25">
            <a:extLst>
              <a:ext uri="{FF2B5EF4-FFF2-40B4-BE49-F238E27FC236}">
                <a16:creationId xmlns:a16="http://schemas.microsoft.com/office/drawing/2014/main" id="{9123F7B1-FBEC-E376-D874-23D50D688202}"/>
              </a:ext>
            </a:extLst>
          </p:cNvPr>
          <p:cNvSpPr txBox="1">
            <a:spLocks/>
          </p:cNvSpPr>
          <p:nvPr/>
        </p:nvSpPr>
        <p:spPr>
          <a:xfrm>
            <a:off x="565703" y="1650001"/>
            <a:ext cx="7825944" cy="2852545"/>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endParaRPr lang="en-GB" sz="2000" b="1" dirty="0"/>
          </a:p>
          <a:p>
            <a:pPr marL="0" indent="0"/>
            <a:r>
              <a:rPr lang="en-GB" sz="2000" b="1" dirty="0"/>
              <a:t>Networks with large number of layers can be trained easily without increasing the training error percentage. </a:t>
            </a:r>
            <a:r>
              <a:rPr lang="en-GB" sz="2000" b="1" dirty="0" err="1"/>
              <a:t>ResNets</a:t>
            </a:r>
            <a:r>
              <a:rPr lang="en-GB" sz="2000" b="1" dirty="0"/>
              <a:t> help in tackling the vanishing gradient problem using identity mapping. </a:t>
            </a:r>
            <a:r>
              <a:rPr lang="en-GB" sz="2000" b="1" dirty="0" err="1"/>
              <a:t>ResNets</a:t>
            </a:r>
            <a:r>
              <a:rPr lang="en-GB" sz="2000" b="1" dirty="0"/>
              <a:t> are relatively faster than other pre-trained CNN transfer models and have relatively a smaller number of parameters than other pre-trained CNN transfer models</a:t>
            </a:r>
            <a:endParaRPr lang="en-GB" sz="2000" b="1" dirty="0">
              <a:solidFill>
                <a:schemeClr val="accent4"/>
              </a:solidFill>
            </a:endParaRPr>
          </a:p>
        </p:txBody>
      </p:sp>
    </p:spTree>
    <p:extLst>
      <p:ext uri="{BB962C8B-B14F-4D97-AF65-F5344CB8AC3E}">
        <p14:creationId xmlns:p14="http://schemas.microsoft.com/office/powerpoint/2010/main" val="2965530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Train/Test Split</a:t>
            </a:r>
            <a:endParaRPr dirty="0"/>
          </a:p>
        </p:txBody>
      </p:sp>
      <p:graphicFrame>
        <p:nvGraphicFramePr>
          <p:cNvPr id="647" name="Google Shape;647;p33"/>
          <p:cNvGraphicFramePr/>
          <p:nvPr>
            <p:extLst>
              <p:ext uri="{D42A27DB-BD31-4B8C-83A1-F6EECF244321}">
                <p14:modId xmlns:p14="http://schemas.microsoft.com/office/powerpoint/2010/main" val="2915936165"/>
              </p:ext>
            </p:extLst>
          </p:nvPr>
        </p:nvGraphicFramePr>
        <p:xfrm>
          <a:off x="1248350" y="1427021"/>
          <a:ext cx="6647300" cy="1693025"/>
        </p:xfrm>
        <a:graphic>
          <a:graphicData uri="http://schemas.openxmlformats.org/drawingml/2006/table">
            <a:tbl>
              <a:tblPr>
                <a:noFill/>
                <a:tableStyleId>{8C665784-986E-4BE0-8816-3059A236AA41}</a:tableStyleId>
              </a:tblPr>
              <a:tblGrid>
                <a:gridCol w="208250">
                  <a:extLst>
                    <a:ext uri="{9D8B030D-6E8A-4147-A177-3AD203B41FA5}">
                      <a16:colId xmlns:a16="http://schemas.microsoft.com/office/drawing/2014/main" val="20000"/>
                    </a:ext>
                  </a:extLst>
                </a:gridCol>
                <a:gridCol w="3115400">
                  <a:extLst>
                    <a:ext uri="{9D8B030D-6E8A-4147-A177-3AD203B41FA5}">
                      <a16:colId xmlns:a16="http://schemas.microsoft.com/office/drawing/2014/main" val="20001"/>
                    </a:ext>
                  </a:extLst>
                </a:gridCol>
                <a:gridCol w="3115400">
                  <a:extLst>
                    <a:ext uri="{9D8B030D-6E8A-4147-A177-3AD203B41FA5}">
                      <a16:colId xmlns:a16="http://schemas.microsoft.com/office/drawing/2014/main" val="20002"/>
                    </a:ext>
                  </a:extLst>
                </a:gridCol>
                <a:gridCol w="208250">
                  <a:extLst>
                    <a:ext uri="{9D8B030D-6E8A-4147-A177-3AD203B41FA5}">
                      <a16:colId xmlns:a16="http://schemas.microsoft.com/office/drawing/2014/main" val="20003"/>
                    </a:ext>
                  </a:extLst>
                </a:gridCol>
              </a:tblGrid>
              <a:tr h="739000">
                <a:tc>
                  <a:txBody>
                    <a:bodyPr/>
                    <a:lstStyle/>
                    <a:p>
                      <a:pPr marL="0" lvl="0" indent="0" algn="ctr" rtl="0">
                        <a:spcBef>
                          <a:spcPts val="0"/>
                        </a:spcBef>
                        <a:spcAft>
                          <a:spcPts val="0"/>
                        </a:spcAft>
                        <a:buNone/>
                      </a:pPr>
                      <a:endParaRPr sz="30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3000" b="1" dirty="0">
                          <a:solidFill>
                            <a:schemeClr val="lt2"/>
                          </a:solidFill>
                          <a:latin typeface="Rajdhani"/>
                          <a:ea typeface="Rajdhani"/>
                          <a:cs typeface="Rajdhani"/>
                          <a:sym typeface="Rajdhani"/>
                        </a:rPr>
                        <a:t>80%</a:t>
                      </a:r>
                      <a:endParaRPr sz="30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3000" b="1" dirty="0">
                          <a:solidFill>
                            <a:schemeClr val="lt2"/>
                          </a:solidFill>
                          <a:latin typeface="Rajdhani"/>
                          <a:ea typeface="Rajdhani"/>
                          <a:cs typeface="Rajdhani"/>
                          <a:sym typeface="Rajdhani"/>
                        </a:rPr>
                        <a:t>20%</a:t>
                      </a:r>
                      <a:endParaRPr sz="30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endParaRPr sz="30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0"/>
                  </a:ext>
                </a:extLst>
              </a:tr>
              <a:tr h="954025">
                <a:tc>
                  <a:txBody>
                    <a:bodyPr/>
                    <a:lstStyle/>
                    <a:p>
                      <a:pPr marL="0" lvl="0" indent="0" algn="ctr" rtl="0">
                        <a:spcBef>
                          <a:spcPts val="0"/>
                        </a:spcBef>
                        <a:spcAft>
                          <a:spcPts val="0"/>
                        </a:spcAft>
                        <a:buNone/>
                      </a:pP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2400" b="1" dirty="0">
                          <a:solidFill>
                            <a:schemeClr val="lt2"/>
                          </a:solidFill>
                          <a:latin typeface="Fira Sans Condensed Light"/>
                          <a:ea typeface="Fira Sans Condensed Light"/>
                          <a:cs typeface="Fira Sans Condensed Light"/>
                          <a:sym typeface="Fira Sans Condensed Light"/>
                        </a:rPr>
                        <a:t>Training Data </a:t>
                      </a:r>
                      <a:endParaRPr sz="2400" b="1"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2400" b="1" dirty="0">
                          <a:solidFill>
                            <a:schemeClr val="lt2"/>
                          </a:solidFill>
                          <a:latin typeface="Fira Sans Condensed Light"/>
                          <a:ea typeface="Fira Sans Condensed Light"/>
                          <a:cs typeface="Fira Sans Condensed Light"/>
                          <a:sym typeface="Fira Sans Condensed Light"/>
                        </a:rPr>
                        <a:t>Testing Data </a:t>
                      </a:r>
                      <a:endParaRPr sz="2400" b="1"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1"/>
                  </a:ext>
                </a:extLst>
              </a:tr>
            </a:tbl>
          </a:graphicData>
        </a:graphic>
      </p:graphicFrame>
      <p:sp>
        <p:nvSpPr>
          <p:cNvPr id="4" name="Google Shape;110;p25">
            <a:extLst>
              <a:ext uri="{FF2B5EF4-FFF2-40B4-BE49-F238E27FC236}">
                <a16:creationId xmlns:a16="http://schemas.microsoft.com/office/drawing/2014/main" id="{CFBED834-2A33-33D9-0D95-173026CEA36A}"/>
              </a:ext>
            </a:extLst>
          </p:cNvPr>
          <p:cNvSpPr txBox="1">
            <a:spLocks/>
          </p:cNvSpPr>
          <p:nvPr/>
        </p:nvSpPr>
        <p:spPr>
          <a:xfrm>
            <a:off x="565703" y="3464541"/>
            <a:ext cx="8115310" cy="1169133"/>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2400" b="1" dirty="0"/>
              <a:t>We used 10% of the training data for validation while building the models.</a:t>
            </a:r>
            <a:endParaRPr lang="en-GB" sz="2400" b="1" dirty="0">
              <a:solidFill>
                <a:schemeClr val="accent4"/>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65702" y="-28160"/>
            <a:ext cx="4839675" cy="18095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200" dirty="0"/>
              <a:t>Data Pre-processing</a:t>
            </a:r>
          </a:p>
        </p:txBody>
      </p:sp>
      <p:cxnSp>
        <p:nvCxnSpPr>
          <p:cNvPr id="177" name="Google Shape;177;p30"/>
          <p:cNvCxnSpPr>
            <a:cxnSpLocks/>
          </p:cNvCxnSpPr>
          <p:nvPr/>
        </p:nvCxnSpPr>
        <p:spPr>
          <a:xfrm>
            <a:off x="881064" y="1309950"/>
            <a:ext cx="2822835" cy="0"/>
          </a:xfrm>
          <a:prstGeom prst="straightConnector1">
            <a:avLst/>
          </a:prstGeom>
          <a:noFill/>
          <a:ln w="19050" cap="flat" cmpd="sng">
            <a:solidFill>
              <a:schemeClr val="lt2"/>
            </a:solidFill>
            <a:prstDash val="solid"/>
            <a:round/>
            <a:headEnd type="oval" w="med" len="med"/>
            <a:tailEnd type="oval" w="med" len="med"/>
          </a:ln>
        </p:spPr>
      </p:cxnSp>
      <p:sp>
        <p:nvSpPr>
          <p:cNvPr id="16" name="Google Shape;110;p25">
            <a:extLst>
              <a:ext uri="{FF2B5EF4-FFF2-40B4-BE49-F238E27FC236}">
                <a16:creationId xmlns:a16="http://schemas.microsoft.com/office/drawing/2014/main" id="{9123F7B1-FBEC-E376-D874-23D50D688202}"/>
              </a:ext>
            </a:extLst>
          </p:cNvPr>
          <p:cNvSpPr txBox="1">
            <a:spLocks/>
          </p:cNvSpPr>
          <p:nvPr/>
        </p:nvSpPr>
        <p:spPr>
          <a:xfrm>
            <a:off x="565703" y="1650001"/>
            <a:ext cx="7825944" cy="2852545"/>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endParaRPr lang="en-GB" sz="2000" b="1" dirty="0"/>
          </a:p>
          <a:p>
            <a:pPr marL="0" indent="0"/>
            <a:r>
              <a:rPr lang="en-GB" sz="2400" b="1" dirty="0"/>
              <a:t>We need padding as sentences can be different in length, we need to have the inputs with the same size, this is where the padding is necessary. So, identifier sequences are padded at the end with null tokens to ensure that they are all the of same length.</a:t>
            </a:r>
            <a:endParaRPr lang="en-GB" sz="2400" b="1" dirty="0">
              <a:solidFill>
                <a:schemeClr val="accent4"/>
              </a:solidFill>
            </a:endParaRPr>
          </a:p>
        </p:txBody>
      </p:sp>
    </p:spTree>
    <p:extLst>
      <p:ext uri="{BB962C8B-B14F-4D97-AF65-F5344CB8AC3E}">
        <p14:creationId xmlns:p14="http://schemas.microsoft.com/office/powerpoint/2010/main" val="249143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328669" y="394986"/>
            <a:ext cx="5226065" cy="11371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statement</a:t>
            </a:r>
            <a:endParaRPr dirty="0"/>
          </a:p>
        </p:txBody>
      </p:sp>
      <p:cxnSp>
        <p:nvCxnSpPr>
          <p:cNvPr id="137" name="Google Shape;137;p27"/>
          <p:cNvCxnSpPr>
            <a:cxnSpLocks/>
          </p:cNvCxnSpPr>
          <p:nvPr/>
        </p:nvCxnSpPr>
        <p:spPr>
          <a:xfrm flipH="1">
            <a:off x="2072640" y="1402944"/>
            <a:ext cx="3706368" cy="0"/>
          </a:xfrm>
          <a:prstGeom prst="straightConnector1">
            <a:avLst/>
          </a:prstGeom>
          <a:noFill/>
          <a:ln w="19050" cap="flat" cmpd="sng">
            <a:solidFill>
              <a:schemeClr val="lt2"/>
            </a:solidFill>
            <a:prstDash val="solid"/>
            <a:round/>
            <a:headEnd type="oval" w="med" len="med"/>
            <a:tailEnd type="oval" w="med" len="med"/>
          </a:ln>
        </p:spPr>
      </p:cxnSp>
      <p:sp>
        <p:nvSpPr>
          <p:cNvPr id="9" name="Google Shape;110;p25">
            <a:extLst>
              <a:ext uri="{FF2B5EF4-FFF2-40B4-BE49-F238E27FC236}">
                <a16:creationId xmlns:a16="http://schemas.microsoft.com/office/drawing/2014/main" id="{B67CCE35-CC13-BB36-E4FF-0F51E6F1B2D4}"/>
              </a:ext>
            </a:extLst>
          </p:cNvPr>
          <p:cNvSpPr txBox="1">
            <a:spLocks/>
          </p:cNvSpPr>
          <p:nvPr/>
        </p:nvSpPr>
        <p:spPr>
          <a:xfrm>
            <a:off x="707135" y="1746257"/>
            <a:ext cx="7083553" cy="2679439"/>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28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l"/>
            <a:endParaRPr lang="en-GB" sz="2000" b="1" dirty="0"/>
          </a:p>
          <a:p>
            <a:pPr marL="0" indent="0" algn="l"/>
            <a:r>
              <a:rPr lang="en-GB" sz="2000" b="1" dirty="0"/>
              <a:t>Image Captioning is the task of describing the content of an image in words. This task lies at the intersection of computer vision and natural language processing. Input image is encoded into an intermediate representation of the information in the image, and then decoded into a descriptive text sequence.</a:t>
            </a:r>
          </a:p>
          <a:p>
            <a:pPr marL="0" indent="0" algn="l"/>
            <a:endParaRPr lang="en-GB" dirty="0">
              <a:solidFill>
                <a:schemeClr val="accent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65702" y="-28160"/>
            <a:ext cx="4839675" cy="18095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200" dirty="0"/>
              <a:t>LSTM Model</a:t>
            </a:r>
          </a:p>
        </p:txBody>
      </p:sp>
      <p:cxnSp>
        <p:nvCxnSpPr>
          <p:cNvPr id="177" name="Google Shape;177;p30"/>
          <p:cNvCxnSpPr>
            <a:cxnSpLocks/>
          </p:cNvCxnSpPr>
          <p:nvPr/>
        </p:nvCxnSpPr>
        <p:spPr>
          <a:xfrm>
            <a:off x="881064" y="1309950"/>
            <a:ext cx="1491746" cy="0"/>
          </a:xfrm>
          <a:prstGeom prst="straightConnector1">
            <a:avLst/>
          </a:prstGeom>
          <a:noFill/>
          <a:ln w="19050" cap="flat" cmpd="sng">
            <a:solidFill>
              <a:schemeClr val="lt2"/>
            </a:solidFill>
            <a:prstDash val="solid"/>
            <a:round/>
            <a:headEnd type="oval" w="med" len="med"/>
            <a:tailEnd type="oval" w="med" len="med"/>
          </a:ln>
        </p:spPr>
      </p:cxnSp>
      <p:sp>
        <p:nvSpPr>
          <p:cNvPr id="16" name="Google Shape;110;p25">
            <a:extLst>
              <a:ext uri="{FF2B5EF4-FFF2-40B4-BE49-F238E27FC236}">
                <a16:creationId xmlns:a16="http://schemas.microsoft.com/office/drawing/2014/main" id="{9123F7B1-FBEC-E376-D874-23D50D688202}"/>
              </a:ext>
            </a:extLst>
          </p:cNvPr>
          <p:cNvSpPr txBox="1">
            <a:spLocks/>
          </p:cNvSpPr>
          <p:nvPr/>
        </p:nvSpPr>
        <p:spPr>
          <a:xfrm>
            <a:off x="565703" y="1650001"/>
            <a:ext cx="7688281" cy="3019533"/>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1800" b="1" dirty="0"/>
              <a:t>The Encoder-Decoder architecture is utilized for settings where a varied-length input sequence is mapped to the varied-length output sequence. Core idea is to use CNN as encoder and a normal RNN (LSTM) as decoder. We tried 4 different LSTM models, 3 models where there was a great deal of overfitting, so we tried to overcome it using batch normalization layers, dropout layers and l2 regularization. However, due to the lack of enough data, we couldn’t pass the accuracy over 50% for train accuracy and around 30% for validation accuracy. We believe that this accuracy can be improved by using the same model on larger datasets. </a:t>
            </a:r>
            <a:endParaRPr lang="en-GB" sz="1800" b="1" dirty="0">
              <a:solidFill>
                <a:schemeClr val="accent4"/>
              </a:solidFill>
            </a:endParaRPr>
          </a:p>
        </p:txBody>
      </p:sp>
    </p:spTree>
    <p:extLst>
      <p:ext uri="{BB962C8B-B14F-4D97-AF65-F5344CB8AC3E}">
        <p14:creationId xmlns:p14="http://schemas.microsoft.com/office/powerpoint/2010/main" val="3118329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A61B04-7E21-01F4-7C22-22B024E18BDE}"/>
              </a:ext>
            </a:extLst>
          </p:cNvPr>
          <p:cNvPicPr>
            <a:picLocks noChangeAspect="1"/>
          </p:cNvPicPr>
          <p:nvPr/>
        </p:nvPicPr>
        <p:blipFill>
          <a:blip r:embed="rId2"/>
          <a:stretch>
            <a:fillRect/>
          </a:stretch>
        </p:blipFill>
        <p:spPr>
          <a:xfrm>
            <a:off x="0" y="0"/>
            <a:ext cx="4572000" cy="5143500"/>
          </a:xfrm>
          <a:prstGeom prst="rect">
            <a:avLst/>
          </a:prstGeom>
        </p:spPr>
      </p:pic>
      <p:pic>
        <p:nvPicPr>
          <p:cNvPr id="8" name="Picture 7">
            <a:extLst>
              <a:ext uri="{FF2B5EF4-FFF2-40B4-BE49-F238E27FC236}">
                <a16:creationId xmlns:a16="http://schemas.microsoft.com/office/drawing/2014/main" id="{89A43187-0B23-D7F5-16D4-518DF0D01C3E}"/>
              </a:ext>
            </a:extLst>
          </p:cNvPr>
          <p:cNvPicPr>
            <a:picLocks noChangeAspect="1"/>
          </p:cNvPicPr>
          <p:nvPr/>
        </p:nvPicPr>
        <p:blipFill>
          <a:blip r:embed="rId3"/>
          <a:stretch>
            <a:fillRect/>
          </a:stretch>
        </p:blipFill>
        <p:spPr>
          <a:xfrm>
            <a:off x="4572000" y="0"/>
            <a:ext cx="4572000" cy="5143500"/>
          </a:xfrm>
          <a:prstGeom prst="rect">
            <a:avLst/>
          </a:prstGeom>
        </p:spPr>
      </p:pic>
    </p:spTree>
    <p:extLst>
      <p:ext uri="{BB962C8B-B14F-4D97-AF65-F5344CB8AC3E}">
        <p14:creationId xmlns:p14="http://schemas.microsoft.com/office/powerpoint/2010/main" val="890803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65702" y="-28160"/>
            <a:ext cx="4839675" cy="18095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200" dirty="0"/>
              <a:t>Testing process</a:t>
            </a:r>
          </a:p>
        </p:txBody>
      </p:sp>
      <p:cxnSp>
        <p:nvCxnSpPr>
          <p:cNvPr id="177" name="Google Shape;177;p30"/>
          <p:cNvCxnSpPr>
            <a:cxnSpLocks/>
          </p:cNvCxnSpPr>
          <p:nvPr/>
        </p:nvCxnSpPr>
        <p:spPr>
          <a:xfrm>
            <a:off x="881064" y="1309950"/>
            <a:ext cx="2057208" cy="0"/>
          </a:xfrm>
          <a:prstGeom prst="straightConnector1">
            <a:avLst/>
          </a:prstGeom>
          <a:noFill/>
          <a:ln w="19050" cap="flat" cmpd="sng">
            <a:solidFill>
              <a:schemeClr val="lt2"/>
            </a:solidFill>
            <a:prstDash val="solid"/>
            <a:round/>
            <a:headEnd type="oval" w="med" len="med"/>
            <a:tailEnd type="oval" w="med" len="med"/>
          </a:ln>
        </p:spPr>
      </p:cxnSp>
      <p:sp>
        <p:nvSpPr>
          <p:cNvPr id="16" name="Google Shape;110;p25">
            <a:extLst>
              <a:ext uri="{FF2B5EF4-FFF2-40B4-BE49-F238E27FC236}">
                <a16:creationId xmlns:a16="http://schemas.microsoft.com/office/drawing/2014/main" id="{9123F7B1-FBEC-E376-D874-23D50D688202}"/>
              </a:ext>
            </a:extLst>
          </p:cNvPr>
          <p:cNvSpPr txBox="1">
            <a:spLocks/>
          </p:cNvSpPr>
          <p:nvPr/>
        </p:nvSpPr>
        <p:spPr>
          <a:xfrm>
            <a:off x="1101930" y="1781343"/>
            <a:ext cx="5388080" cy="1995196"/>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RPr/>
            </a:defPPr>
            <a:lvl1pPr marL="0" indent="0">
              <a:buClr>
                <a:schemeClr val="lt2"/>
              </a:buClr>
              <a:buSzPts val="2100"/>
              <a:buFont typeface="Fira Sans Condensed Light"/>
              <a:buNone/>
              <a:defRPr sz="2000" b="1">
                <a:solidFill>
                  <a:schemeClr val="lt2"/>
                </a:solidFill>
                <a:latin typeface="Fira Sans Condensed Light"/>
                <a:ea typeface="Fira Sans Condensed Light"/>
                <a:cs typeface="Fira Sans Condensed Light"/>
              </a:defRPr>
            </a:lvl1pPr>
            <a:lvl2pPr marL="914400" indent="-304800" algn="ctr">
              <a:buClr>
                <a:schemeClr val="lt2"/>
              </a:buClr>
              <a:buSzPts val="2100"/>
              <a:buFont typeface="Fira Sans Condensed Light"/>
              <a:buNone/>
              <a:defRPr sz="2100">
                <a:solidFill>
                  <a:schemeClr val="lt2"/>
                </a:solidFill>
                <a:latin typeface="Fira Sans Condensed Light"/>
                <a:ea typeface="Fira Sans Condensed Light"/>
                <a:cs typeface="Fira Sans Condensed Light"/>
              </a:defRPr>
            </a:lvl2pPr>
            <a:lvl3pPr marL="1371600" indent="-304800" algn="ctr">
              <a:buClr>
                <a:schemeClr val="lt2"/>
              </a:buClr>
              <a:buSzPts val="2100"/>
              <a:buFont typeface="Fira Sans Condensed Light"/>
              <a:buNone/>
              <a:defRPr sz="2100">
                <a:solidFill>
                  <a:schemeClr val="lt2"/>
                </a:solidFill>
                <a:latin typeface="Fira Sans Condensed Light"/>
                <a:ea typeface="Fira Sans Condensed Light"/>
                <a:cs typeface="Fira Sans Condensed Light"/>
              </a:defRPr>
            </a:lvl3pPr>
            <a:lvl4pPr marL="1828800" indent="-304800" algn="ctr">
              <a:buClr>
                <a:schemeClr val="lt2"/>
              </a:buClr>
              <a:buSzPts val="2100"/>
              <a:buFont typeface="Fira Sans Condensed Light"/>
              <a:buNone/>
              <a:defRPr sz="2100">
                <a:solidFill>
                  <a:schemeClr val="lt2"/>
                </a:solidFill>
                <a:latin typeface="Fira Sans Condensed Light"/>
                <a:ea typeface="Fira Sans Condensed Light"/>
                <a:cs typeface="Fira Sans Condensed Light"/>
              </a:defRPr>
            </a:lvl4pPr>
            <a:lvl5pPr marL="2286000" indent="-304800" algn="ctr">
              <a:buClr>
                <a:schemeClr val="lt2"/>
              </a:buClr>
              <a:buSzPts val="2100"/>
              <a:buFont typeface="Fira Sans Condensed Light"/>
              <a:buNone/>
              <a:defRPr sz="2100">
                <a:solidFill>
                  <a:schemeClr val="lt2"/>
                </a:solidFill>
                <a:latin typeface="Fira Sans Condensed Light"/>
                <a:ea typeface="Fira Sans Condensed Light"/>
                <a:cs typeface="Fira Sans Condensed Light"/>
              </a:defRPr>
            </a:lvl5pPr>
            <a:lvl6pPr marL="2743200" indent="-304800" algn="ctr">
              <a:buClr>
                <a:schemeClr val="lt2"/>
              </a:buClr>
              <a:buSzPts val="2100"/>
              <a:buFont typeface="Fira Sans Condensed Light"/>
              <a:buNone/>
              <a:defRPr sz="2100">
                <a:solidFill>
                  <a:schemeClr val="lt2"/>
                </a:solidFill>
                <a:latin typeface="Fira Sans Condensed Light"/>
                <a:ea typeface="Fira Sans Condensed Light"/>
                <a:cs typeface="Fira Sans Condensed Light"/>
              </a:defRPr>
            </a:lvl6pPr>
            <a:lvl7pPr marL="3200400" indent="-304800" algn="ctr">
              <a:buClr>
                <a:schemeClr val="lt2"/>
              </a:buClr>
              <a:buSzPts val="2100"/>
              <a:buFont typeface="Fira Sans Condensed Light"/>
              <a:buNone/>
              <a:defRPr sz="2100">
                <a:solidFill>
                  <a:schemeClr val="lt2"/>
                </a:solidFill>
                <a:latin typeface="Fira Sans Condensed Light"/>
                <a:ea typeface="Fira Sans Condensed Light"/>
                <a:cs typeface="Fira Sans Condensed Light"/>
              </a:defRPr>
            </a:lvl7pPr>
            <a:lvl8pPr marL="3657600" indent="-304800" algn="ctr">
              <a:buClr>
                <a:schemeClr val="lt2"/>
              </a:buClr>
              <a:buSzPts val="2100"/>
              <a:buFont typeface="Fira Sans Condensed Light"/>
              <a:buNone/>
              <a:defRPr sz="2100">
                <a:solidFill>
                  <a:schemeClr val="lt2"/>
                </a:solidFill>
                <a:latin typeface="Fira Sans Condensed Light"/>
                <a:ea typeface="Fira Sans Condensed Light"/>
                <a:cs typeface="Fira Sans Condensed Light"/>
              </a:defRPr>
            </a:lvl8pPr>
            <a:lvl9pPr marL="4114800" indent="-304800" algn="ctr">
              <a:buClr>
                <a:schemeClr val="lt2"/>
              </a:buClr>
              <a:buSzPts val="2100"/>
              <a:buFont typeface="Fira Sans Condensed Light"/>
              <a:buNone/>
              <a:defRPr sz="2100">
                <a:solidFill>
                  <a:schemeClr val="lt2"/>
                </a:solidFill>
                <a:latin typeface="Fira Sans Condensed Light"/>
                <a:ea typeface="Fira Sans Condensed Light"/>
                <a:cs typeface="Fira Sans Condensed Light"/>
              </a:defRPr>
            </a:lvl9pPr>
          </a:lstStyle>
          <a:p>
            <a:r>
              <a:rPr lang="en-GB" dirty="0"/>
              <a:t>We first made a method that predicts the caption of the images in the test set through our trained model. Then we plotted some of the test set images with their predicted captions.</a:t>
            </a:r>
          </a:p>
        </p:txBody>
      </p:sp>
    </p:spTree>
    <p:extLst>
      <p:ext uri="{BB962C8B-B14F-4D97-AF65-F5344CB8AC3E}">
        <p14:creationId xmlns:p14="http://schemas.microsoft.com/office/powerpoint/2010/main" val="1429327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3"/>
        <p:cNvGrpSpPr/>
        <p:nvPr/>
      </p:nvGrpSpPr>
      <p:grpSpPr>
        <a:xfrm>
          <a:off x="0" y="0"/>
          <a:ext cx="0" cy="0"/>
          <a:chOff x="0" y="0"/>
          <a:chExt cx="0" cy="0"/>
        </a:xfrm>
      </p:grpSpPr>
      <p:grpSp>
        <p:nvGrpSpPr>
          <p:cNvPr id="1745" name="Google Shape;1745;p44"/>
          <p:cNvGrpSpPr/>
          <p:nvPr/>
        </p:nvGrpSpPr>
        <p:grpSpPr>
          <a:xfrm>
            <a:off x="656395" y="356839"/>
            <a:ext cx="7754993" cy="4590904"/>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chemeClr val="lt2"/>
              </a:solidFill>
              <a:prstDash val="solid"/>
              <a:round/>
              <a:headEnd type="none" w="med" len="med"/>
              <a:tailEnd type="none" w="med" len="med"/>
            </a:ln>
          </p:spPr>
        </p:cxnSp>
      </p:grpSp>
      <p:pic>
        <p:nvPicPr>
          <p:cNvPr id="2" name="Picture 1">
            <a:extLst>
              <a:ext uri="{FF2B5EF4-FFF2-40B4-BE49-F238E27FC236}">
                <a16:creationId xmlns:a16="http://schemas.microsoft.com/office/drawing/2014/main" id="{C87771AE-2436-FEEB-7345-0206A7E7F078}"/>
              </a:ext>
            </a:extLst>
          </p:cNvPr>
          <p:cNvPicPr>
            <a:picLocks noChangeAspect="1"/>
          </p:cNvPicPr>
          <p:nvPr/>
        </p:nvPicPr>
        <p:blipFill>
          <a:blip r:embed="rId4"/>
          <a:stretch>
            <a:fillRect/>
          </a:stretch>
        </p:blipFill>
        <p:spPr>
          <a:xfrm>
            <a:off x="922796" y="549403"/>
            <a:ext cx="7228544" cy="3425993"/>
          </a:xfrm>
          <a:prstGeom prst="rect">
            <a:avLst/>
          </a:prstGeom>
          <a:ln>
            <a:noFill/>
          </a:ln>
          <a:effectLst>
            <a:softEdge rad="112500"/>
          </a:effectLst>
        </p:spPr>
      </p:pic>
    </p:spTree>
    <p:extLst>
      <p:ext uri="{BB962C8B-B14F-4D97-AF65-F5344CB8AC3E}">
        <p14:creationId xmlns:p14="http://schemas.microsoft.com/office/powerpoint/2010/main" val="184883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6" name="Google Shape;110;p25">
            <a:extLst>
              <a:ext uri="{FF2B5EF4-FFF2-40B4-BE49-F238E27FC236}">
                <a16:creationId xmlns:a16="http://schemas.microsoft.com/office/drawing/2014/main" id="{9123F7B1-FBEC-E376-D874-23D50D688202}"/>
              </a:ext>
            </a:extLst>
          </p:cNvPr>
          <p:cNvSpPr txBox="1">
            <a:spLocks/>
          </p:cNvSpPr>
          <p:nvPr/>
        </p:nvSpPr>
        <p:spPr>
          <a:xfrm>
            <a:off x="727859" y="1159519"/>
            <a:ext cx="7688281" cy="3019533"/>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2000" b="1" dirty="0"/>
              <a:t>To be able to test the accuracy in a professional way, we used BLEU accuracy. BLEU (bilingual evaluation understudy) is an algorithm for evaluating the quality of text which has been machine-translated, we provide it with the true caption and the predicted caption of the test image to be able to calculate it. Then, we divide the predicted captions into two sets, good captions having bleu probability of 0.5 or more and bad captions having bleu probability of 0.2 or less, finally we plot both sets. </a:t>
            </a:r>
            <a:endParaRPr lang="en-GB" sz="2000" b="1" dirty="0">
              <a:solidFill>
                <a:schemeClr val="accent4"/>
              </a:solidFill>
            </a:endParaRPr>
          </a:p>
        </p:txBody>
      </p:sp>
    </p:spTree>
    <p:extLst>
      <p:ext uri="{BB962C8B-B14F-4D97-AF65-F5344CB8AC3E}">
        <p14:creationId xmlns:p14="http://schemas.microsoft.com/office/powerpoint/2010/main" val="4266838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604176" y="723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Good Captions</a:t>
            </a:r>
            <a:endParaRPr dirty="0"/>
          </a:p>
        </p:txBody>
      </p:sp>
      <p:grpSp>
        <p:nvGrpSpPr>
          <p:cNvPr id="1745" name="Google Shape;1745;p44"/>
          <p:cNvGrpSpPr/>
          <p:nvPr/>
        </p:nvGrpSpPr>
        <p:grpSpPr>
          <a:xfrm>
            <a:off x="656395" y="826357"/>
            <a:ext cx="7754993" cy="4121386"/>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chemeClr val="lt2"/>
              </a:solidFill>
              <a:prstDash val="solid"/>
              <a:round/>
              <a:headEnd type="none" w="med" len="med"/>
              <a:tailEnd type="none" w="med" len="med"/>
            </a:ln>
          </p:spPr>
        </p:cxnSp>
      </p:grpSp>
      <p:cxnSp>
        <p:nvCxnSpPr>
          <p:cNvPr id="1754" name="Google Shape;1754;p44"/>
          <p:cNvCxnSpPr>
            <a:cxnSpLocks/>
          </p:cNvCxnSpPr>
          <p:nvPr/>
        </p:nvCxnSpPr>
        <p:spPr>
          <a:xfrm>
            <a:off x="3450336" y="658368"/>
            <a:ext cx="2011680" cy="0"/>
          </a:xfrm>
          <a:prstGeom prst="straightConnector1">
            <a:avLst/>
          </a:prstGeom>
          <a:noFill/>
          <a:ln w="19050" cap="flat" cmpd="sng">
            <a:solidFill>
              <a:schemeClr val="lt2"/>
            </a:solidFill>
            <a:prstDash val="solid"/>
            <a:round/>
            <a:headEnd type="oval" w="med" len="med"/>
            <a:tailEnd type="oval" w="med" len="med"/>
          </a:ln>
        </p:spPr>
      </p:cxnSp>
      <p:pic>
        <p:nvPicPr>
          <p:cNvPr id="3" name="Picture 2">
            <a:extLst>
              <a:ext uri="{FF2B5EF4-FFF2-40B4-BE49-F238E27FC236}">
                <a16:creationId xmlns:a16="http://schemas.microsoft.com/office/drawing/2014/main" id="{C8B609E4-7EBB-E3E9-8C85-38FB9B8CBDC0}"/>
              </a:ext>
            </a:extLst>
          </p:cNvPr>
          <p:cNvPicPr>
            <a:picLocks noChangeAspect="1"/>
          </p:cNvPicPr>
          <p:nvPr/>
        </p:nvPicPr>
        <p:blipFill rotWithShape="1">
          <a:blip r:embed="rId4"/>
          <a:srcRect t="3499"/>
          <a:stretch/>
        </p:blipFill>
        <p:spPr>
          <a:xfrm>
            <a:off x="922793" y="999227"/>
            <a:ext cx="7228543" cy="3075613"/>
          </a:xfrm>
          <a:prstGeom prst="rect">
            <a:avLst/>
          </a:prstGeom>
          <a:ln>
            <a:noFill/>
          </a:ln>
          <a:effectLst>
            <a:softEdge rad="112500"/>
          </a:effectLst>
        </p:spPr>
      </p:pic>
    </p:spTree>
    <p:extLst>
      <p:ext uri="{BB962C8B-B14F-4D97-AF65-F5344CB8AC3E}">
        <p14:creationId xmlns:p14="http://schemas.microsoft.com/office/powerpoint/2010/main" val="1602793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604176" y="723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Bad Captions</a:t>
            </a:r>
            <a:endParaRPr dirty="0"/>
          </a:p>
        </p:txBody>
      </p:sp>
      <p:grpSp>
        <p:nvGrpSpPr>
          <p:cNvPr id="1745" name="Google Shape;1745;p44"/>
          <p:cNvGrpSpPr/>
          <p:nvPr/>
        </p:nvGrpSpPr>
        <p:grpSpPr>
          <a:xfrm>
            <a:off x="656395" y="826357"/>
            <a:ext cx="7754993" cy="4121386"/>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chemeClr val="lt2"/>
              </a:solidFill>
              <a:prstDash val="solid"/>
              <a:round/>
              <a:headEnd type="none" w="med" len="med"/>
              <a:tailEnd type="none" w="med" len="med"/>
            </a:ln>
          </p:spPr>
        </p:cxnSp>
      </p:grpSp>
      <p:cxnSp>
        <p:nvCxnSpPr>
          <p:cNvPr id="1754" name="Google Shape;1754;p44"/>
          <p:cNvCxnSpPr>
            <a:cxnSpLocks/>
          </p:cNvCxnSpPr>
          <p:nvPr/>
        </p:nvCxnSpPr>
        <p:spPr>
          <a:xfrm>
            <a:off x="3450336" y="658368"/>
            <a:ext cx="2011680" cy="0"/>
          </a:xfrm>
          <a:prstGeom prst="straightConnector1">
            <a:avLst/>
          </a:prstGeom>
          <a:noFill/>
          <a:ln w="19050" cap="flat" cmpd="sng">
            <a:solidFill>
              <a:schemeClr val="lt2"/>
            </a:solidFill>
            <a:prstDash val="solid"/>
            <a:round/>
            <a:headEnd type="oval" w="med" len="med"/>
            <a:tailEnd type="oval" w="med" len="med"/>
          </a:ln>
        </p:spPr>
      </p:cxnSp>
      <p:pic>
        <p:nvPicPr>
          <p:cNvPr id="7" name="Picture 6">
            <a:extLst>
              <a:ext uri="{FF2B5EF4-FFF2-40B4-BE49-F238E27FC236}">
                <a16:creationId xmlns:a16="http://schemas.microsoft.com/office/drawing/2014/main" id="{6D1156A2-1595-DEF7-438D-98D678A143CB}"/>
              </a:ext>
            </a:extLst>
          </p:cNvPr>
          <p:cNvPicPr>
            <a:picLocks noChangeAspect="1"/>
          </p:cNvPicPr>
          <p:nvPr/>
        </p:nvPicPr>
        <p:blipFill>
          <a:blip r:embed="rId4"/>
          <a:stretch>
            <a:fillRect/>
          </a:stretch>
        </p:blipFill>
        <p:spPr>
          <a:xfrm>
            <a:off x="922796" y="999227"/>
            <a:ext cx="7228543" cy="3075612"/>
          </a:xfrm>
          <a:prstGeom prst="rect">
            <a:avLst/>
          </a:prstGeom>
          <a:ln>
            <a:noFill/>
          </a:ln>
          <a:effectLst>
            <a:softEdge rad="112500"/>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100" y="32694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 using the flickr30 dataset</a:t>
            </a:r>
            <a:endParaRPr dirty="0"/>
          </a:p>
        </p:txBody>
      </p:sp>
      <p:grpSp>
        <p:nvGrpSpPr>
          <p:cNvPr id="407" name="Google Shape;407;p32"/>
          <p:cNvGrpSpPr/>
          <p:nvPr/>
        </p:nvGrpSpPr>
        <p:grpSpPr>
          <a:xfrm>
            <a:off x="460947" y="1787289"/>
            <a:ext cx="2210395" cy="2090466"/>
            <a:chOff x="1040275" y="238125"/>
            <a:chExt cx="5538450" cy="5237950"/>
          </a:xfrm>
        </p:grpSpPr>
        <p:sp>
          <p:nvSpPr>
            <p:cNvPr id="408" name="Google Shape;408;p32"/>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1803500" y="5464300"/>
              <a:ext cx="25" cy="25"/>
            </a:xfrm>
            <a:custGeom>
              <a:avLst/>
              <a:gdLst/>
              <a:ahLst/>
              <a:cxnLst/>
              <a:rect l="l" t="t" r="r" b="b"/>
              <a:pathLst>
                <a:path w="1" h="1" extrusionOk="0">
                  <a:moveTo>
                    <a:pt x="1" y="1"/>
                  </a:move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36" name="Google Shape;636;p32"/>
          <p:cNvCxnSpPr>
            <a:cxnSpLocks/>
          </p:cNvCxnSpPr>
          <p:nvPr/>
        </p:nvCxnSpPr>
        <p:spPr>
          <a:xfrm flipH="1">
            <a:off x="2166626" y="1932081"/>
            <a:ext cx="902400" cy="1941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637" name="Google Shape;637;p32"/>
          <p:cNvCxnSpPr>
            <a:cxnSpLocks/>
          </p:cNvCxnSpPr>
          <p:nvPr/>
        </p:nvCxnSpPr>
        <p:spPr>
          <a:xfrm rot="10800000">
            <a:off x="1584326" y="3086706"/>
            <a:ext cx="1484700" cy="442500"/>
          </a:xfrm>
          <a:prstGeom prst="bentConnector3">
            <a:avLst>
              <a:gd name="adj1" fmla="val 50000"/>
            </a:avLst>
          </a:prstGeom>
          <a:noFill/>
          <a:ln w="19050" cap="flat" cmpd="sng">
            <a:solidFill>
              <a:schemeClr val="lt2"/>
            </a:solidFill>
            <a:prstDash val="solid"/>
            <a:round/>
            <a:headEnd type="oval" w="med" len="med"/>
            <a:tailEnd type="none" w="med" len="med"/>
          </a:ln>
        </p:spPr>
      </p:cxnSp>
      <p:sp>
        <p:nvSpPr>
          <p:cNvPr id="2" name="Google Shape;110;p25">
            <a:extLst>
              <a:ext uri="{FF2B5EF4-FFF2-40B4-BE49-F238E27FC236}">
                <a16:creationId xmlns:a16="http://schemas.microsoft.com/office/drawing/2014/main" id="{C4369A46-E4FE-1C31-B161-BCBD3490A268}"/>
              </a:ext>
            </a:extLst>
          </p:cNvPr>
          <p:cNvSpPr txBox="1">
            <a:spLocks/>
          </p:cNvSpPr>
          <p:nvPr/>
        </p:nvSpPr>
        <p:spPr>
          <a:xfrm>
            <a:off x="3108875" y="1314774"/>
            <a:ext cx="5633576" cy="1273059"/>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1600" b="1" dirty="0"/>
              <a:t>As mentioned before, we tried working with the flickr30k dataset, but we faced a lot of obstacles with the runtime and memory, so we ended up using only half the dataset. </a:t>
            </a:r>
            <a:endParaRPr lang="en-GB" sz="1600" b="1" dirty="0">
              <a:solidFill>
                <a:schemeClr val="accent4"/>
              </a:solidFill>
            </a:endParaRPr>
          </a:p>
        </p:txBody>
      </p:sp>
      <p:sp>
        <p:nvSpPr>
          <p:cNvPr id="5" name="Google Shape;110;p25">
            <a:extLst>
              <a:ext uri="{FF2B5EF4-FFF2-40B4-BE49-F238E27FC236}">
                <a16:creationId xmlns:a16="http://schemas.microsoft.com/office/drawing/2014/main" id="{741A201A-B837-FAE1-8753-9B2DBCF06086}"/>
              </a:ext>
            </a:extLst>
          </p:cNvPr>
          <p:cNvSpPr txBox="1">
            <a:spLocks/>
          </p:cNvSpPr>
          <p:nvPr/>
        </p:nvSpPr>
        <p:spPr>
          <a:xfrm>
            <a:off x="3069026" y="2843811"/>
            <a:ext cx="5633576" cy="1273059"/>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1600" b="1" dirty="0"/>
              <a:t>The only differences between the flickr8k and flickr30k datasets are the format in which the captions are written, and the train/test split we applied.</a:t>
            </a:r>
            <a:endParaRPr lang="en-GB" sz="1600" b="1" dirty="0">
              <a:solidFill>
                <a:schemeClr val="accent4"/>
              </a:solidFill>
            </a:endParaRPr>
          </a:p>
        </p:txBody>
      </p:sp>
      <p:cxnSp>
        <p:nvCxnSpPr>
          <p:cNvPr id="6" name="Google Shape;177;p30">
            <a:extLst>
              <a:ext uri="{FF2B5EF4-FFF2-40B4-BE49-F238E27FC236}">
                <a16:creationId xmlns:a16="http://schemas.microsoft.com/office/drawing/2014/main" id="{725EA5DA-3058-D8E9-3900-24A111102443}"/>
              </a:ext>
            </a:extLst>
          </p:cNvPr>
          <p:cNvCxnSpPr>
            <a:cxnSpLocks/>
          </p:cNvCxnSpPr>
          <p:nvPr/>
        </p:nvCxnSpPr>
        <p:spPr>
          <a:xfrm>
            <a:off x="2564842" y="963483"/>
            <a:ext cx="4116374"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000" y="50982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Train/Test Split</a:t>
            </a:r>
            <a:endParaRPr dirty="0"/>
          </a:p>
        </p:txBody>
      </p:sp>
      <p:graphicFrame>
        <p:nvGraphicFramePr>
          <p:cNvPr id="647" name="Google Shape;647;p33"/>
          <p:cNvGraphicFramePr/>
          <p:nvPr>
            <p:extLst>
              <p:ext uri="{D42A27DB-BD31-4B8C-83A1-F6EECF244321}">
                <p14:modId xmlns:p14="http://schemas.microsoft.com/office/powerpoint/2010/main" val="2119238708"/>
              </p:ext>
            </p:extLst>
          </p:nvPr>
        </p:nvGraphicFramePr>
        <p:xfrm>
          <a:off x="1248350" y="1427021"/>
          <a:ext cx="6647300" cy="1693025"/>
        </p:xfrm>
        <a:graphic>
          <a:graphicData uri="http://schemas.openxmlformats.org/drawingml/2006/table">
            <a:tbl>
              <a:tblPr>
                <a:noFill/>
                <a:tableStyleId>{8C665784-986E-4BE0-8816-3059A236AA41}</a:tableStyleId>
              </a:tblPr>
              <a:tblGrid>
                <a:gridCol w="208250">
                  <a:extLst>
                    <a:ext uri="{9D8B030D-6E8A-4147-A177-3AD203B41FA5}">
                      <a16:colId xmlns:a16="http://schemas.microsoft.com/office/drawing/2014/main" val="20000"/>
                    </a:ext>
                  </a:extLst>
                </a:gridCol>
                <a:gridCol w="3115400">
                  <a:extLst>
                    <a:ext uri="{9D8B030D-6E8A-4147-A177-3AD203B41FA5}">
                      <a16:colId xmlns:a16="http://schemas.microsoft.com/office/drawing/2014/main" val="20001"/>
                    </a:ext>
                  </a:extLst>
                </a:gridCol>
                <a:gridCol w="3115400">
                  <a:extLst>
                    <a:ext uri="{9D8B030D-6E8A-4147-A177-3AD203B41FA5}">
                      <a16:colId xmlns:a16="http://schemas.microsoft.com/office/drawing/2014/main" val="20002"/>
                    </a:ext>
                  </a:extLst>
                </a:gridCol>
                <a:gridCol w="208250">
                  <a:extLst>
                    <a:ext uri="{9D8B030D-6E8A-4147-A177-3AD203B41FA5}">
                      <a16:colId xmlns:a16="http://schemas.microsoft.com/office/drawing/2014/main" val="20003"/>
                    </a:ext>
                  </a:extLst>
                </a:gridCol>
              </a:tblGrid>
              <a:tr h="739000">
                <a:tc>
                  <a:txBody>
                    <a:bodyPr/>
                    <a:lstStyle/>
                    <a:p>
                      <a:pPr marL="0" lvl="0" indent="0" algn="ctr" rtl="0">
                        <a:spcBef>
                          <a:spcPts val="0"/>
                        </a:spcBef>
                        <a:spcAft>
                          <a:spcPts val="0"/>
                        </a:spcAft>
                        <a:buNone/>
                      </a:pPr>
                      <a:endParaRPr sz="30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3000" b="1" dirty="0">
                          <a:solidFill>
                            <a:schemeClr val="lt2"/>
                          </a:solidFill>
                          <a:latin typeface="Rajdhani"/>
                          <a:ea typeface="Rajdhani"/>
                          <a:cs typeface="Rajdhani"/>
                          <a:sym typeface="Rajdhani"/>
                        </a:rPr>
                        <a:t>70%</a:t>
                      </a:r>
                      <a:endParaRPr sz="30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3000" b="1" dirty="0">
                          <a:solidFill>
                            <a:schemeClr val="lt2"/>
                          </a:solidFill>
                          <a:latin typeface="Rajdhani"/>
                          <a:ea typeface="Rajdhani"/>
                          <a:cs typeface="Rajdhani"/>
                          <a:sym typeface="Rajdhani"/>
                        </a:rPr>
                        <a:t>30%</a:t>
                      </a:r>
                      <a:endParaRPr sz="30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endParaRPr sz="3000" b="1" dirty="0">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0"/>
                  </a:ext>
                </a:extLst>
              </a:tr>
              <a:tr h="954025">
                <a:tc>
                  <a:txBody>
                    <a:bodyPr/>
                    <a:lstStyle/>
                    <a:p>
                      <a:pPr marL="0" lvl="0" indent="0" algn="ctr" rtl="0">
                        <a:spcBef>
                          <a:spcPts val="0"/>
                        </a:spcBef>
                        <a:spcAft>
                          <a:spcPts val="0"/>
                        </a:spcAft>
                        <a:buNone/>
                      </a:pP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2400" b="1" dirty="0">
                          <a:solidFill>
                            <a:schemeClr val="lt2"/>
                          </a:solidFill>
                          <a:latin typeface="Fira Sans Condensed Light"/>
                          <a:ea typeface="Fira Sans Condensed Light"/>
                          <a:cs typeface="Fira Sans Condensed Light"/>
                          <a:sym typeface="Fira Sans Condensed Light"/>
                        </a:rPr>
                        <a:t>Training Data </a:t>
                      </a:r>
                      <a:endParaRPr sz="2400" b="1"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2400" b="1" dirty="0">
                          <a:solidFill>
                            <a:schemeClr val="lt2"/>
                          </a:solidFill>
                          <a:latin typeface="Fira Sans Condensed Light"/>
                          <a:ea typeface="Fira Sans Condensed Light"/>
                          <a:cs typeface="Fira Sans Condensed Light"/>
                          <a:sym typeface="Fira Sans Condensed Light"/>
                        </a:rPr>
                        <a:t>Testing Data </a:t>
                      </a:r>
                      <a:endParaRPr sz="2400" b="1"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1"/>
                  </a:ext>
                </a:extLst>
              </a:tr>
            </a:tbl>
          </a:graphicData>
        </a:graphic>
      </p:graphicFrame>
      <p:sp>
        <p:nvSpPr>
          <p:cNvPr id="4" name="Google Shape;110;p25">
            <a:extLst>
              <a:ext uri="{FF2B5EF4-FFF2-40B4-BE49-F238E27FC236}">
                <a16:creationId xmlns:a16="http://schemas.microsoft.com/office/drawing/2014/main" id="{CFBED834-2A33-33D9-0D95-173026CEA36A}"/>
              </a:ext>
            </a:extLst>
          </p:cNvPr>
          <p:cNvSpPr txBox="1">
            <a:spLocks/>
          </p:cNvSpPr>
          <p:nvPr/>
        </p:nvSpPr>
        <p:spPr>
          <a:xfrm>
            <a:off x="565703" y="3464541"/>
            <a:ext cx="8115310" cy="1169133"/>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2400" b="1" dirty="0"/>
              <a:t>We used 5% of the training set for validation during our training process</a:t>
            </a:r>
            <a:endParaRPr lang="en-GB" sz="2400" b="1" dirty="0">
              <a:solidFill>
                <a:schemeClr val="accent4"/>
              </a:solidFill>
            </a:endParaRPr>
          </a:p>
        </p:txBody>
      </p:sp>
    </p:spTree>
    <p:extLst>
      <p:ext uri="{BB962C8B-B14F-4D97-AF65-F5344CB8AC3E}">
        <p14:creationId xmlns:p14="http://schemas.microsoft.com/office/powerpoint/2010/main" val="945171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624250" y="-333541"/>
            <a:ext cx="3027276" cy="18095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Captions Format</a:t>
            </a:r>
            <a:endParaRPr sz="2800" dirty="0"/>
          </a:p>
        </p:txBody>
      </p:sp>
      <p:cxnSp>
        <p:nvCxnSpPr>
          <p:cNvPr id="177" name="Google Shape;177;p30"/>
          <p:cNvCxnSpPr>
            <a:cxnSpLocks/>
          </p:cNvCxnSpPr>
          <p:nvPr/>
        </p:nvCxnSpPr>
        <p:spPr>
          <a:xfrm>
            <a:off x="914400" y="878139"/>
            <a:ext cx="2023872" cy="0"/>
          </a:xfrm>
          <a:prstGeom prst="straightConnector1">
            <a:avLst/>
          </a:prstGeom>
          <a:noFill/>
          <a:ln w="19050" cap="flat" cmpd="sng">
            <a:solidFill>
              <a:schemeClr val="lt2"/>
            </a:solidFill>
            <a:prstDash val="solid"/>
            <a:round/>
            <a:headEnd type="oval" w="med" len="med"/>
            <a:tailEnd type="oval" w="med" len="med"/>
          </a:ln>
        </p:spPr>
      </p:cxnSp>
      <p:sp>
        <p:nvSpPr>
          <p:cNvPr id="16" name="Google Shape;110;p25">
            <a:extLst>
              <a:ext uri="{FF2B5EF4-FFF2-40B4-BE49-F238E27FC236}">
                <a16:creationId xmlns:a16="http://schemas.microsoft.com/office/drawing/2014/main" id="{9123F7B1-FBEC-E376-D874-23D50D688202}"/>
              </a:ext>
            </a:extLst>
          </p:cNvPr>
          <p:cNvSpPr txBox="1">
            <a:spLocks/>
          </p:cNvSpPr>
          <p:nvPr/>
        </p:nvSpPr>
        <p:spPr>
          <a:xfrm>
            <a:off x="449956" y="1052760"/>
            <a:ext cx="8508068" cy="1388183"/>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2000" b="1" dirty="0"/>
              <a:t>Here, the captions are recorded as filename (space) comment number (tab space) the caption. So, in order to break this down we wrote the following method.</a:t>
            </a:r>
            <a:endParaRPr lang="en-GB" sz="2000" b="1" dirty="0">
              <a:solidFill>
                <a:schemeClr val="accent4"/>
              </a:solidFill>
            </a:endParaRPr>
          </a:p>
        </p:txBody>
      </p:sp>
      <p:sp>
        <p:nvSpPr>
          <p:cNvPr id="5" name="Google Shape;174;p30">
            <a:extLst>
              <a:ext uri="{FF2B5EF4-FFF2-40B4-BE49-F238E27FC236}">
                <a16:creationId xmlns:a16="http://schemas.microsoft.com/office/drawing/2014/main" id="{C4C03BAD-A843-C0E7-2F20-8E948085EE14}"/>
              </a:ext>
            </a:extLst>
          </p:cNvPr>
          <p:cNvSpPr txBox="1">
            <a:spLocks/>
          </p:cNvSpPr>
          <p:nvPr/>
        </p:nvSpPr>
        <p:spPr>
          <a:xfrm>
            <a:off x="624250" y="1901679"/>
            <a:ext cx="4283416" cy="18095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200"/>
              <a:buFont typeface="Rajdhani"/>
              <a:buNone/>
              <a:defRPr sz="6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200"/>
              <a:buFont typeface="Rajdhani"/>
              <a:buNone/>
              <a:defRPr sz="4200" b="1" i="0" u="none" strike="noStrike" cap="none">
                <a:solidFill>
                  <a:schemeClr val="lt2"/>
                </a:solidFill>
                <a:latin typeface="Rajdhani"/>
                <a:ea typeface="Rajdhani"/>
                <a:cs typeface="Rajdhani"/>
                <a:sym typeface="Rajdhani"/>
              </a:defRPr>
            </a:lvl9pPr>
          </a:lstStyle>
          <a:p>
            <a:pPr algn="l"/>
            <a:r>
              <a:rPr lang="en-GB" sz="2800" dirty="0"/>
              <a:t>LSTM Model</a:t>
            </a:r>
          </a:p>
        </p:txBody>
      </p:sp>
      <p:cxnSp>
        <p:nvCxnSpPr>
          <p:cNvPr id="6" name="Google Shape;177;p30">
            <a:extLst>
              <a:ext uri="{FF2B5EF4-FFF2-40B4-BE49-F238E27FC236}">
                <a16:creationId xmlns:a16="http://schemas.microsoft.com/office/drawing/2014/main" id="{8ABF9480-CDDD-E945-40DE-C5B8815625C0}"/>
              </a:ext>
            </a:extLst>
          </p:cNvPr>
          <p:cNvCxnSpPr>
            <a:cxnSpLocks/>
          </p:cNvCxnSpPr>
          <p:nvPr/>
        </p:nvCxnSpPr>
        <p:spPr>
          <a:xfrm>
            <a:off x="914400" y="3112895"/>
            <a:ext cx="1349234" cy="0"/>
          </a:xfrm>
          <a:prstGeom prst="straightConnector1">
            <a:avLst/>
          </a:prstGeom>
          <a:noFill/>
          <a:ln w="19050" cap="flat" cmpd="sng">
            <a:solidFill>
              <a:schemeClr val="lt2"/>
            </a:solidFill>
            <a:prstDash val="solid"/>
            <a:round/>
            <a:headEnd type="oval" w="med" len="med"/>
            <a:tailEnd type="oval" w="med" len="med"/>
          </a:ln>
        </p:spPr>
      </p:cxnSp>
      <p:sp>
        <p:nvSpPr>
          <p:cNvPr id="8" name="Google Shape;110;p25">
            <a:extLst>
              <a:ext uri="{FF2B5EF4-FFF2-40B4-BE49-F238E27FC236}">
                <a16:creationId xmlns:a16="http://schemas.microsoft.com/office/drawing/2014/main" id="{63719BC2-BB2D-FDAB-3BA9-D25A7EFB3DD2}"/>
              </a:ext>
            </a:extLst>
          </p:cNvPr>
          <p:cNvSpPr txBox="1">
            <a:spLocks/>
          </p:cNvSpPr>
          <p:nvPr/>
        </p:nvSpPr>
        <p:spPr>
          <a:xfrm>
            <a:off x="474340" y="3292377"/>
            <a:ext cx="8508068" cy="1608804"/>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2000" b="1" dirty="0"/>
              <a:t>We used the same model as flickr8k dataset, but here we noticed that the overfitting was less than the flickr8k dataset. Each epoch took around 330 seconds to run which made the runtime to stop at 91/100 epochs, reaching a train accuracy of around 30% and validation accuracy of around 25%. </a:t>
            </a:r>
            <a:endParaRPr lang="en-GB" sz="2000" b="1" dirty="0">
              <a:solidFill>
                <a:schemeClr val="accent4"/>
              </a:solidFill>
            </a:endParaRPr>
          </a:p>
        </p:txBody>
      </p:sp>
    </p:spTree>
    <p:extLst>
      <p:ext uri="{BB962C8B-B14F-4D97-AF65-F5344CB8AC3E}">
        <p14:creationId xmlns:p14="http://schemas.microsoft.com/office/powerpoint/2010/main" val="3093619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622463" y="509825"/>
            <a:ext cx="808816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Applications on Image Captioning</a:t>
            </a:r>
            <a:endParaRPr sz="1800" dirty="0"/>
          </a:p>
        </p:txBody>
      </p:sp>
      <p:cxnSp>
        <p:nvCxnSpPr>
          <p:cNvPr id="167" name="Google Shape;167;p29"/>
          <p:cNvCxnSpPr>
            <a:cxnSpLocks/>
          </p:cNvCxnSpPr>
          <p:nvPr/>
        </p:nvCxnSpPr>
        <p:spPr>
          <a:xfrm>
            <a:off x="3029150" y="2625087"/>
            <a:ext cx="0" cy="402838"/>
          </a:xfrm>
          <a:prstGeom prst="straightConnector1">
            <a:avLst/>
          </a:prstGeom>
          <a:noFill/>
          <a:ln w="19050" cap="flat" cmpd="sng">
            <a:solidFill>
              <a:schemeClr val="lt2"/>
            </a:solidFill>
            <a:prstDash val="solid"/>
            <a:round/>
            <a:headEnd type="oval" w="med" len="med"/>
            <a:tailEnd type="oval" w="med" len="med"/>
          </a:ln>
        </p:spPr>
      </p:cxnSp>
      <p:cxnSp>
        <p:nvCxnSpPr>
          <p:cNvPr id="168" name="Google Shape;168;p29"/>
          <p:cNvCxnSpPr>
            <a:cxnSpLocks/>
          </p:cNvCxnSpPr>
          <p:nvPr/>
        </p:nvCxnSpPr>
        <p:spPr>
          <a:xfrm rot="10800000">
            <a:off x="6046794" y="2607133"/>
            <a:ext cx="0" cy="408600"/>
          </a:xfrm>
          <a:prstGeom prst="straightConnector1">
            <a:avLst/>
          </a:prstGeom>
          <a:noFill/>
          <a:ln w="19050" cap="flat" cmpd="sng">
            <a:solidFill>
              <a:schemeClr val="lt2"/>
            </a:solidFill>
            <a:prstDash val="solid"/>
            <a:round/>
            <a:headEnd type="oval" w="med" len="med"/>
            <a:tailEnd type="oval" w="med" len="med"/>
          </a:ln>
        </p:spPr>
      </p:cxnSp>
      <p:cxnSp>
        <p:nvCxnSpPr>
          <p:cNvPr id="169" name="Google Shape;169;p29"/>
          <p:cNvCxnSpPr>
            <a:cxnSpLocks/>
          </p:cNvCxnSpPr>
          <p:nvPr/>
        </p:nvCxnSpPr>
        <p:spPr>
          <a:xfrm>
            <a:off x="2017776" y="1255776"/>
            <a:ext cx="5157216" cy="0"/>
          </a:xfrm>
          <a:prstGeom prst="straightConnector1">
            <a:avLst/>
          </a:prstGeom>
          <a:noFill/>
          <a:ln w="19050" cap="flat" cmpd="sng">
            <a:solidFill>
              <a:schemeClr val="lt2"/>
            </a:solidFill>
            <a:prstDash val="solid"/>
            <a:round/>
            <a:headEnd type="oval" w="med" len="med"/>
            <a:tailEnd type="oval" w="med" len="med"/>
          </a:ln>
        </p:spPr>
      </p:cxnSp>
      <p:sp>
        <p:nvSpPr>
          <p:cNvPr id="21" name="Google Shape;110;p25">
            <a:extLst>
              <a:ext uri="{FF2B5EF4-FFF2-40B4-BE49-F238E27FC236}">
                <a16:creationId xmlns:a16="http://schemas.microsoft.com/office/drawing/2014/main" id="{44A05F4C-22DE-E02A-9C18-B1996489E893}"/>
              </a:ext>
            </a:extLst>
          </p:cNvPr>
          <p:cNvSpPr txBox="1">
            <a:spLocks/>
          </p:cNvSpPr>
          <p:nvPr/>
        </p:nvSpPr>
        <p:spPr>
          <a:xfrm>
            <a:off x="3242626" y="1701206"/>
            <a:ext cx="2583354" cy="2326108"/>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lvl="0" indent="0" algn="ctr" rtl="0">
              <a:spcBef>
                <a:spcPts val="0"/>
              </a:spcBef>
              <a:spcAft>
                <a:spcPts val="1600"/>
              </a:spcAft>
              <a:buNone/>
            </a:pPr>
            <a:r>
              <a:rPr lang="en-GB" sz="2000" b="1" dirty="0"/>
              <a:t>Help visually impaired people. Lots of applications can be developed in that space.</a:t>
            </a:r>
          </a:p>
        </p:txBody>
      </p:sp>
      <p:sp>
        <p:nvSpPr>
          <p:cNvPr id="22" name="Google Shape;110;p25">
            <a:extLst>
              <a:ext uri="{FF2B5EF4-FFF2-40B4-BE49-F238E27FC236}">
                <a16:creationId xmlns:a16="http://schemas.microsoft.com/office/drawing/2014/main" id="{C05584A2-72B3-EF08-C6DB-570F85BD512E}"/>
              </a:ext>
            </a:extLst>
          </p:cNvPr>
          <p:cNvSpPr txBox="1">
            <a:spLocks/>
          </p:cNvSpPr>
          <p:nvPr/>
        </p:nvSpPr>
        <p:spPr>
          <a:xfrm>
            <a:off x="232321" y="1701209"/>
            <a:ext cx="2583354" cy="2326108"/>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2000" b="1" dirty="0">
                <a:solidFill>
                  <a:schemeClr val="accent4"/>
                </a:solidFill>
              </a:rPr>
              <a:t>Generate text from images. Use the information directly from any image in a textual format automatically.</a:t>
            </a:r>
          </a:p>
          <a:p>
            <a:pPr marL="0" indent="0" algn="l"/>
            <a:endParaRPr lang="en-GB" dirty="0"/>
          </a:p>
        </p:txBody>
      </p:sp>
      <p:sp>
        <p:nvSpPr>
          <p:cNvPr id="23" name="Google Shape;110;p25">
            <a:extLst>
              <a:ext uri="{FF2B5EF4-FFF2-40B4-BE49-F238E27FC236}">
                <a16:creationId xmlns:a16="http://schemas.microsoft.com/office/drawing/2014/main" id="{C4367BC3-41CB-257F-CE07-1F21F91AE030}"/>
              </a:ext>
            </a:extLst>
          </p:cNvPr>
          <p:cNvSpPr txBox="1">
            <a:spLocks/>
          </p:cNvSpPr>
          <p:nvPr/>
        </p:nvSpPr>
        <p:spPr>
          <a:xfrm>
            <a:off x="6278883" y="1701208"/>
            <a:ext cx="2645661" cy="2326105"/>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2000" b="1" dirty="0"/>
              <a:t>Social Media. Platforms like Facebook can infer directly from the image, where you are (beach, cafe etc).</a:t>
            </a:r>
          </a:p>
          <a:p>
            <a:pPr marL="0" indent="0" algn="l"/>
            <a:endParaRPr lang="en-GB"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1"/>
        <p:cNvGrpSpPr/>
        <p:nvPr/>
      </p:nvGrpSpPr>
      <p:grpSpPr>
        <a:xfrm>
          <a:off x="0" y="0"/>
          <a:ext cx="0" cy="0"/>
          <a:chOff x="0" y="0"/>
          <a:chExt cx="0" cy="0"/>
        </a:xfrm>
      </p:grpSpPr>
      <p:sp>
        <p:nvSpPr>
          <p:cNvPr id="1792" name="Google Shape;1792;p4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Links</a:t>
            </a:r>
            <a:endParaRPr dirty="0"/>
          </a:p>
        </p:txBody>
      </p:sp>
      <p:sp>
        <p:nvSpPr>
          <p:cNvPr id="4" name="Google Shape;110;p25">
            <a:extLst>
              <a:ext uri="{FF2B5EF4-FFF2-40B4-BE49-F238E27FC236}">
                <a16:creationId xmlns:a16="http://schemas.microsoft.com/office/drawing/2014/main" id="{C63250C5-E9B3-6B1B-BA58-5DD3F733EA98}"/>
              </a:ext>
            </a:extLst>
          </p:cNvPr>
          <p:cNvSpPr txBox="1">
            <a:spLocks/>
          </p:cNvSpPr>
          <p:nvPr/>
        </p:nvSpPr>
        <p:spPr>
          <a:xfrm>
            <a:off x="446872" y="1322249"/>
            <a:ext cx="7977228" cy="3311426"/>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2000" b="1" dirty="0"/>
              <a:t>Link for the flickr8k dataset: </a:t>
            </a:r>
            <a:r>
              <a:rPr lang="en-GB" sz="2000" dirty="0">
                <a:solidFill>
                  <a:srgbClr val="FF0000"/>
                </a:solidFill>
              </a:rPr>
              <a:t>https://www.kaggle.com/datasets/waelboussbat/flickr8ksau </a:t>
            </a:r>
          </a:p>
          <a:p>
            <a:pPr marL="0" indent="0"/>
            <a:r>
              <a:rPr lang="en-GB" sz="2000" b="1" dirty="0"/>
              <a:t>Link for the flickr30k dataset: </a:t>
            </a:r>
            <a:r>
              <a:rPr lang="en-GB" sz="2000" dirty="0">
                <a:solidFill>
                  <a:srgbClr val="FF0000"/>
                </a:solidFill>
              </a:rPr>
              <a:t>https://www.kaggle.com/datasets/hsankesara/flickr-imagedataset</a:t>
            </a:r>
            <a:r>
              <a:rPr lang="en-GB" sz="2000" dirty="0"/>
              <a:t> </a:t>
            </a:r>
          </a:p>
          <a:p>
            <a:pPr marL="0" indent="0"/>
            <a:r>
              <a:rPr lang="en-GB" sz="2000" b="1" dirty="0"/>
              <a:t>Link for image captioning on flickr8k notebook: </a:t>
            </a:r>
            <a:r>
              <a:rPr lang="en-GB" sz="2000" dirty="0">
                <a:solidFill>
                  <a:srgbClr val="FF0000"/>
                </a:solidFill>
              </a:rPr>
              <a:t>https://colab.research.google.com/drive/1W8KdNUa77cyEkD0u6l9O8RhjEnFbQd_Z?usp=sh </a:t>
            </a:r>
            <a:r>
              <a:rPr lang="en-GB" sz="2000" dirty="0" err="1">
                <a:solidFill>
                  <a:srgbClr val="FF0000"/>
                </a:solidFill>
              </a:rPr>
              <a:t>aring</a:t>
            </a:r>
            <a:r>
              <a:rPr lang="en-GB" sz="2000" dirty="0"/>
              <a:t> </a:t>
            </a:r>
          </a:p>
          <a:p>
            <a:pPr marL="0" indent="0"/>
            <a:r>
              <a:rPr lang="en-GB" sz="2000" b="1" dirty="0"/>
              <a:t>Link for image captioning on flickr30k notebook: </a:t>
            </a:r>
            <a:r>
              <a:rPr lang="en-GB" sz="2000" dirty="0">
                <a:solidFill>
                  <a:srgbClr val="FF0000"/>
                </a:solidFill>
              </a:rPr>
              <a:t>https://colab.research.google.com/drive/1XxNaKIe_cqIWg0e_1wl0owAc5W2Xnbf6?usp=sha ring</a:t>
            </a:r>
            <a:endParaRPr lang="en-GB" sz="2000" b="1" dirty="0">
              <a:solidFill>
                <a:srgbClr val="FF0000"/>
              </a:solidFill>
            </a:endParaRPr>
          </a:p>
        </p:txBody>
      </p:sp>
      <p:pic>
        <p:nvPicPr>
          <p:cNvPr id="5" name="Google Shape;1793;p47">
            <a:extLst>
              <a:ext uri="{FF2B5EF4-FFF2-40B4-BE49-F238E27FC236}">
                <a16:creationId xmlns:a16="http://schemas.microsoft.com/office/drawing/2014/main" id="{AE6E3718-E919-1723-277C-8CA17C346065}"/>
              </a:ext>
            </a:extLst>
          </p:cNvPr>
          <p:cNvPicPr preferRelativeResize="0"/>
          <p:nvPr/>
        </p:nvPicPr>
        <p:blipFill>
          <a:blip r:embed="rId4">
            <a:alphaModFix/>
          </a:blip>
          <a:stretch>
            <a:fillRect/>
          </a:stretch>
        </p:blipFill>
        <p:spPr>
          <a:xfrm>
            <a:off x="5954525" y="52463"/>
            <a:ext cx="3189475" cy="18404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1"/>
        <p:cNvGrpSpPr/>
        <p:nvPr/>
      </p:nvGrpSpPr>
      <p:grpSpPr>
        <a:xfrm>
          <a:off x="0" y="0"/>
          <a:ext cx="0" cy="0"/>
          <a:chOff x="0" y="0"/>
          <a:chExt cx="0" cy="0"/>
        </a:xfrm>
      </p:grpSpPr>
      <p:sp>
        <p:nvSpPr>
          <p:cNvPr id="1792" name="Google Shape;1792;p47"/>
          <p:cNvSpPr txBox="1">
            <a:spLocks noGrp="1"/>
          </p:cNvSpPr>
          <p:nvPr>
            <p:ph type="title"/>
          </p:nvPr>
        </p:nvSpPr>
        <p:spPr>
          <a:xfrm>
            <a:off x="720000" y="5523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a:t>
            </a:r>
            <a:endParaRPr dirty="0"/>
          </a:p>
        </p:txBody>
      </p:sp>
      <p:sp>
        <p:nvSpPr>
          <p:cNvPr id="4" name="Google Shape;110;p25">
            <a:extLst>
              <a:ext uri="{FF2B5EF4-FFF2-40B4-BE49-F238E27FC236}">
                <a16:creationId xmlns:a16="http://schemas.microsoft.com/office/drawing/2014/main" id="{C63250C5-E9B3-6B1B-BA58-5DD3F733EA98}"/>
              </a:ext>
            </a:extLst>
          </p:cNvPr>
          <p:cNvSpPr txBox="1">
            <a:spLocks/>
          </p:cNvSpPr>
          <p:nvPr/>
        </p:nvSpPr>
        <p:spPr>
          <a:xfrm>
            <a:off x="1143932" y="1310057"/>
            <a:ext cx="6856136" cy="3566743"/>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2000" dirty="0">
                <a:solidFill>
                  <a:srgbClr val="FF0000"/>
                </a:solidFill>
              </a:rPr>
              <a:t>• </a:t>
            </a:r>
            <a:r>
              <a:rPr lang="en-GB" sz="2000" dirty="0">
                <a:solidFill>
                  <a:srgbClr val="FF0000"/>
                </a:solidFill>
                <a:hlinkClick r:id="rId4">
                  <a:extLst>
                    <a:ext uri="{A12FA001-AC4F-418D-AE19-62706E023703}">
                      <ahyp:hlinkClr xmlns:ahyp="http://schemas.microsoft.com/office/drawing/2018/hyperlinkcolor" val="tx"/>
                    </a:ext>
                  </a:extLst>
                </a:hlinkClick>
              </a:rPr>
              <a:t>https://www.geeksforgeeks.org/image-caption-generator-using-deep-learning-on-flickr8kdataset/</a:t>
            </a:r>
            <a:endParaRPr lang="en-GB" sz="2000" dirty="0">
              <a:solidFill>
                <a:srgbClr val="FF0000"/>
              </a:solidFill>
            </a:endParaRPr>
          </a:p>
          <a:p>
            <a:pPr marL="0" indent="0"/>
            <a:r>
              <a:rPr lang="en-GB" sz="2000" dirty="0">
                <a:solidFill>
                  <a:srgbClr val="FF0000"/>
                </a:solidFill>
              </a:rPr>
              <a:t> •https://www.researchgate.net/publication/329037107_Image_Captioning_Based_on_Deep _</a:t>
            </a:r>
            <a:r>
              <a:rPr lang="en-GB" sz="2000" dirty="0" err="1">
                <a:solidFill>
                  <a:srgbClr val="FF0000"/>
                </a:solidFill>
              </a:rPr>
              <a:t>Neural_Networks</a:t>
            </a:r>
            <a:r>
              <a:rPr lang="en-GB" sz="2000" dirty="0">
                <a:solidFill>
                  <a:srgbClr val="FF0000"/>
                </a:solidFill>
              </a:rPr>
              <a:t> </a:t>
            </a:r>
          </a:p>
          <a:p>
            <a:pPr marL="0" indent="0"/>
            <a:endParaRPr lang="en-GB" sz="2000" dirty="0">
              <a:solidFill>
                <a:srgbClr val="FF0000"/>
              </a:solidFill>
            </a:endParaRPr>
          </a:p>
          <a:p>
            <a:pPr marL="0" indent="0"/>
            <a:r>
              <a:rPr lang="en-GB" sz="2000" dirty="0">
                <a:solidFill>
                  <a:srgbClr val="FF0000"/>
                </a:solidFill>
              </a:rPr>
              <a:t>• https://towardsdatascience.com/image-captioning-in-deep-learning-9cd23fb4d8d2 </a:t>
            </a:r>
          </a:p>
          <a:p>
            <a:pPr marL="0" indent="0"/>
            <a:endParaRPr lang="en-GB" sz="2000" dirty="0">
              <a:solidFill>
                <a:srgbClr val="FF0000"/>
              </a:solidFill>
            </a:endParaRPr>
          </a:p>
          <a:p>
            <a:pPr marL="0" indent="0"/>
            <a:r>
              <a:rPr lang="en-GB" sz="2000" dirty="0">
                <a:solidFill>
                  <a:srgbClr val="FF0000"/>
                </a:solidFill>
              </a:rPr>
              <a:t>• https://machinelearningprojects.net/image-captioning/</a:t>
            </a:r>
            <a:endParaRPr lang="en-GB" sz="2000" b="1" dirty="0">
              <a:solidFill>
                <a:srgbClr val="FF0000"/>
              </a:solidFill>
            </a:endParaRPr>
          </a:p>
        </p:txBody>
      </p:sp>
      <p:pic>
        <p:nvPicPr>
          <p:cNvPr id="3" name="Google Shape;1793;p47">
            <a:extLst>
              <a:ext uri="{FF2B5EF4-FFF2-40B4-BE49-F238E27FC236}">
                <a16:creationId xmlns:a16="http://schemas.microsoft.com/office/drawing/2014/main" id="{5ADD2828-8DDE-DD19-E97D-276434FC6007}"/>
              </a:ext>
            </a:extLst>
          </p:cNvPr>
          <p:cNvPicPr preferRelativeResize="0"/>
          <p:nvPr/>
        </p:nvPicPr>
        <p:blipFill>
          <a:blip r:embed="rId5">
            <a:alphaModFix/>
          </a:blip>
          <a:stretch>
            <a:fillRect/>
          </a:stretch>
        </p:blipFill>
        <p:spPr>
          <a:xfrm>
            <a:off x="6120384" y="0"/>
            <a:ext cx="3050116" cy="1792224"/>
          </a:xfrm>
          <a:prstGeom prst="rect">
            <a:avLst/>
          </a:prstGeom>
          <a:noFill/>
          <a:ln>
            <a:noFill/>
          </a:ln>
        </p:spPr>
      </p:pic>
    </p:spTree>
    <p:extLst>
      <p:ext uri="{BB962C8B-B14F-4D97-AF65-F5344CB8AC3E}">
        <p14:creationId xmlns:p14="http://schemas.microsoft.com/office/powerpoint/2010/main" val="1373153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pic>
        <p:nvPicPr>
          <p:cNvPr id="7" name="Google Shape;1794;p47">
            <a:extLst>
              <a:ext uri="{FF2B5EF4-FFF2-40B4-BE49-F238E27FC236}">
                <a16:creationId xmlns:a16="http://schemas.microsoft.com/office/drawing/2014/main" id="{8A7B8593-7534-BA63-DF36-C8FC034050A9}"/>
              </a:ext>
            </a:extLst>
          </p:cNvPr>
          <p:cNvPicPr preferRelativeResize="0"/>
          <p:nvPr/>
        </p:nvPicPr>
        <p:blipFill rotWithShape="1">
          <a:blip r:embed="rId4">
            <a:alphaModFix/>
          </a:blip>
          <a:srcRect l="25302" r="25297"/>
          <a:stretch/>
        </p:blipFill>
        <p:spPr>
          <a:xfrm>
            <a:off x="6408278" y="2083764"/>
            <a:ext cx="2845450" cy="3240024"/>
          </a:xfrm>
          <a:prstGeom prst="rect">
            <a:avLst/>
          </a:prstGeom>
          <a:noFill/>
          <a:ln>
            <a:noFill/>
          </a:ln>
        </p:spPr>
      </p:pic>
      <p:sp>
        <p:nvSpPr>
          <p:cNvPr id="8" name="Google Shape;110;p25">
            <a:extLst>
              <a:ext uri="{FF2B5EF4-FFF2-40B4-BE49-F238E27FC236}">
                <a16:creationId xmlns:a16="http://schemas.microsoft.com/office/drawing/2014/main" id="{A1A06E3B-0161-ABCB-1B02-23FFAF8CBECB}"/>
              </a:ext>
            </a:extLst>
          </p:cNvPr>
          <p:cNvSpPr txBox="1">
            <a:spLocks/>
          </p:cNvSpPr>
          <p:nvPr/>
        </p:nvSpPr>
        <p:spPr>
          <a:xfrm>
            <a:off x="1662983" y="577977"/>
            <a:ext cx="4433017" cy="3987546"/>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2000" b="1" dirty="0"/>
              <a:t>Supervised by: </a:t>
            </a:r>
          </a:p>
          <a:p>
            <a:pPr marL="0" indent="0"/>
            <a:endParaRPr lang="en-GB" sz="2000" b="1" dirty="0"/>
          </a:p>
          <a:p>
            <a:pPr marL="0" indent="0"/>
            <a:r>
              <a:rPr lang="en-GB" sz="2000" b="1" dirty="0" err="1"/>
              <a:t>Dr.</a:t>
            </a:r>
            <a:r>
              <a:rPr lang="en-GB" sz="2000" b="1" dirty="0"/>
              <a:t> Marwan Turki </a:t>
            </a:r>
          </a:p>
          <a:p>
            <a:pPr marL="0" indent="0"/>
            <a:r>
              <a:rPr lang="en-GB" sz="2000" b="1" dirty="0"/>
              <a:t>Eng. Adel Atef </a:t>
            </a:r>
          </a:p>
          <a:p>
            <a:pPr marL="0" indent="0"/>
            <a:endParaRPr lang="en-GB" sz="2000" b="1" dirty="0"/>
          </a:p>
          <a:p>
            <a:pPr marL="0" indent="0"/>
            <a:endParaRPr lang="en-GB" sz="2000" b="1" dirty="0"/>
          </a:p>
          <a:p>
            <a:pPr marL="0" indent="0"/>
            <a:r>
              <a:rPr lang="en-GB" sz="2000" b="1" dirty="0"/>
              <a:t>Team Norm:</a:t>
            </a:r>
          </a:p>
          <a:p>
            <a:pPr marL="0" indent="0"/>
            <a:endParaRPr lang="en-GB" sz="2000" b="1" dirty="0"/>
          </a:p>
          <a:p>
            <a:pPr marL="0" indent="0"/>
            <a:r>
              <a:rPr lang="en-GB" sz="2000" b="1" dirty="0" err="1"/>
              <a:t>Mennatallah</a:t>
            </a:r>
            <a:r>
              <a:rPr lang="en-GB" sz="2000" b="1" dirty="0"/>
              <a:t> </a:t>
            </a:r>
            <a:r>
              <a:rPr lang="en-GB" sz="2000" b="1" dirty="0" err="1"/>
              <a:t>Moustafa</a:t>
            </a:r>
            <a:r>
              <a:rPr lang="en-GB" sz="2000" b="1" dirty="0"/>
              <a:t> 6234 </a:t>
            </a:r>
          </a:p>
          <a:p>
            <a:pPr marL="0" indent="0"/>
            <a:r>
              <a:rPr lang="en-GB" sz="2000" b="1" dirty="0"/>
              <a:t>Rawan Hindawy 6491 </a:t>
            </a:r>
          </a:p>
          <a:p>
            <a:pPr marL="0" indent="0"/>
            <a:r>
              <a:rPr lang="en-GB" sz="2000" b="1" dirty="0" err="1"/>
              <a:t>Nouran</a:t>
            </a:r>
            <a:r>
              <a:rPr lang="en-GB" sz="2000" b="1" dirty="0"/>
              <a:t> Hisham 6532 </a:t>
            </a:r>
            <a:endParaRPr lang="en-GB" sz="2000" b="1" dirty="0">
              <a:solidFill>
                <a:schemeClr val="accent4"/>
              </a:solidFill>
            </a:endParaRPr>
          </a:p>
        </p:txBody>
      </p:sp>
    </p:spTree>
    <p:extLst>
      <p:ext uri="{BB962C8B-B14F-4D97-AF65-F5344CB8AC3E}">
        <p14:creationId xmlns:p14="http://schemas.microsoft.com/office/powerpoint/2010/main" val="360642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42448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Datasets</a:t>
            </a:r>
            <a:endParaRPr sz="3600" dirty="0"/>
          </a:p>
        </p:txBody>
      </p:sp>
      <p:sp>
        <p:nvSpPr>
          <p:cNvPr id="110" name="Google Shape;110;p25"/>
          <p:cNvSpPr txBox="1">
            <a:spLocks noGrp="1"/>
          </p:cNvSpPr>
          <p:nvPr>
            <p:ph type="body" idx="1"/>
          </p:nvPr>
        </p:nvSpPr>
        <p:spPr>
          <a:xfrm>
            <a:off x="939456" y="1243584"/>
            <a:ext cx="7484644" cy="3329131"/>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0"/>
              </a:spcBef>
              <a:spcAft>
                <a:spcPts val="0"/>
              </a:spcAft>
              <a:buNone/>
            </a:pPr>
            <a:endParaRPr lang="en-GB" sz="2000" b="1" dirty="0"/>
          </a:p>
          <a:p>
            <a:pPr marL="0" lvl="0" indent="0" algn="l" rtl="0">
              <a:spcBef>
                <a:spcPts val="0"/>
              </a:spcBef>
              <a:spcAft>
                <a:spcPts val="0"/>
              </a:spcAft>
              <a:buNone/>
            </a:pPr>
            <a:r>
              <a:rPr lang="en-GB" sz="2000" b="1" dirty="0"/>
              <a:t>We initially wanted to use the flickr30k dataset. This dataset presents Flickr30k Entities, which augments the 158k captions    from Flickr30k with 244k coreference chains, linking mentions of  the same entities across different captions for the same image,  and associating them with 276k manually annotated bounding boxes. But due to its huge memory requirements, We ended up working on the flickr8k dataset in parallel with some progress in flickr30k dataset </a:t>
            </a:r>
            <a:endParaRPr sz="2000" b="1" dirty="0">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pic>
        <p:nvPicPr>
          <p:cNvPr id="753" name="Google Shape;753;p38"/>
          <p:cNvPicPr preferRelativeResize="0"/>
          <p:nvPr/>
        </p:nvPicPr>
        <p:blipFill>
          <a:blip r:embed="rId4"/>
          <a:srcRect l="4017" r="4017"/>
          <a:stretch/>
        </p:blipFill>
        <p:spPr>
          <a:xfrm>
            <a:off x="4572000" y="801450"/>
            <a:ext cx="3532800" cy="3540600"/>
          </a:xfrm>
          <a:prstGeom prst="ellipse">
            <a:avLst/>
          </a:prstGeom>
          <a:noFill/>
          <a:ln>
            <a:noFill/>
          </a:ln>
        </p:spPr>
      </p:pic>
      <p:pic>
        <p:nvPicPr>
          <p:cNvPr id="5" name="Picture 4">
            <a:extLst>
              <a:ext uri="{FF2B5EF4-FFF2-40B4-BE49-F238E27FC236}">
                <a16:creationId xmlns:a16="http://schemas.microsoft.com/office/drawing/2014/main" id="{E0E756EB-FC99-3BB2-EB94-0123FCA134F2}"/>
              </a:ext>
            </a:extLst>
          </p:cNvPr>
          <p:cNvPicPr>
            <a:picLocks noChangeAspect="1"/>
          </p:cNvPicPr>
          <p:nvPr/>
        </p:nvPicPr>
        <p:blipFill>
          <a:blip r:embed="rId5"/>
          <a:stretch>
            <a:fillRect/>
          </a:stretch>
        </p:blipFill>
        <p:spPr>
          <a:xfrm>
            <a:off x="4251536" y="0"/>
            <a:ext cx="4892464" cy="5143500"/>
          </a:xfrm>
          <a:prstGeom prst="rect">
            <a:avLst/>
          </a:prstGeom>
        </p:spPr>
      </p:pic>
      <p:pic>
        <p:nvPicPr>
          <p:cNvPr id="7" name="Picture 6">
            <a:extLst>
              <a:ext uri="{FF2B5EF4-FFF2-40B4-BE49-F238E27FC236}">
                <a16:creationId xmlns:a16="http://schemas.microsoft.com/office/drawing/2014/main" id="{5B8C9DA1-D489-11BF-5248-B69F2F246500}"/>
              </a:ext>
            </a:extLst>
          </p:cNvPr>
          <p:cNvPicPr>
            <a:picLocks noChangeAspect="1"/>
          </p:cNvPicPr>
          <p:nvPr/>
        </p:nvPicPr>
        <p:blipFill>
          <a:blip r:embed="rId4"/>
          <a:stretch>
            <a:fillRect/>
          </a:stretch>
        </p:blipFill>
        <p:spPr>
          <a:xfrm>
            <a:off x="0" y="0"/>
            <a:ext cx="4251536"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7"/>
        <p:cNvGrpSpPr/>
        <p:nvPr/>
      </p:nvGrpSpPr>
      <p:grpSpPr>
        <a:xfrm>
          <a:off x="0" y="0"/>
          <a:ext cx="0" cy="0"/>
          <a:chOff x="0" y="0"/>
          <a:chExt cx="0" cy="0"/>
        </a:xfrm>
      </p:grpSpPr>
      <p:sp>
        <p:nvSpPr>
          <p:cNvPr id="1588" name="Google Shape;1588;p41"/>
          <p:cNvSpPr txBox="1">
            <a:spLocks noGrp="1"/>
          </p:cNvSpPr>
          <p:nvPr>
            <p:ph type="title"/>
          </p:nvPr>
        </p:nvSpPr>
        <p:spPr>
          <a:xfrm>
            <a:off x="720100" y="43667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Loading the data using flickr8k dataset</a:t>
            </a:r>
            <a:endParaRPr sz="3200" dirty="0"/>
          </a:p>
        </p:txBody>
      </p:sp>
      <p:sp>
        <p:nvSpPr>
          <p:cNvPr id="1590" name="Google Shape;1590;p41"/>
          <p:cNvSpPr txBox="1"/>
          <p:nvPr/>
        </p:nvSpPr>
        <p:spPr>
          <a:xfrm>
            <a:off x="1389006" y="1389381"/>
            <a:ext cx="6255377" cy="71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endParaRPr sz="1200" b="1" dirty="0">
              <a:solidFill>
                <a:schemeClr val="accent4"/>
              </a:solidFill>
              <a:latin typeface="Fira Sans Condensed Light" panose="020B0403050000020004" pitchFamily="34" charset="0"/>
              <a:ea typeface="Fira Sans Condensed Light"/>
              <a:cs typeface="Fira Sans Condensed Light"/>
              <a:sym typeface="Fira Sans Condensed Light"/>
            </a:endParaRPr>
          </a:p>
        </p:txBody>
      </p:sp>
      <p:sp>
        <p:nvSpPr>
          <p:cNvPr id="1597" name="Google Shape;1597;p41"/>
          <p:cNvSpPr/>
          <p:nvPr/>
        </p:nvSpPr>
        <p:spPr>
          <a:xfrm>
            <a:off x="8915628" y="4694303"/>
            <a:ext cx="66600" cy="6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0;p25">
            <a:extLst>
              <a:ext uri="{FF2B5EF4-FFF2-40B4-BE49-F238E27FC236}">
                <a16:creationId xmlns:a16="http://schemas.microsoft.com/office/drawing/2014/main" id="{C86743B3-F779-51C0-1B57-658D7E228B64}"/>
              </a:ext>
            </a:extLst>
          </p:cNvPr>
          <p:cNvSpPr txBox="1">
            <a:spLocks/>
          </p:cNvSpPr>
          <p:nvPr/>
        </p:nvSpPr>
        <p:spPr>
          <a:xfrm>
            <a:off x="384383" y="1394743"/>
            <a:ext cx="8314271" cy="705638"/>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lvl="0" indent="0" algn="ctr" rtl="0">
              <a:spcBef>
                <a:spcPts val="0"/>
              </a:spcBef>
              <a:spcAft>
                <a:spcPts val="1600"/>
              </a:spcAft>
              <a:buNone/>
            </a:pPr>
            <a:r>
              <a:rPr lang="en-GB" sz="2000" b="1" dirty="0">
                <a:solidFill>
                  <a:schemeClr val="accent4"/>
                </a:solidFill>
                <a:latin typeface="Fira Sans Condensed Light" panose="020B0403050000020004" pitchFamily="34" charset="0"/>
              </a:rPr>
              <a:t>We used Kaggle’s API tokens to connect google </a:t>
            </a:r>
            <a:r>
              <a:rPr lang="en-GB" sz="2000" b="1" dirty="0" err="1">
                <a:solidFill>
                  <a:schemeClr val="accent4"/>
                </a:solidFill>
                <a:latin typeface="Fira Sans Condensed Light" panose="020B0403050000020004" pitchFamily="34" charset="0"/>
              </a:rPr>
              <a:t>colab</a:t>
            </a:r>
            <a:r>
              <a:rPr lang="en-GB" sz="2000" b="1" dirty="0">
                <a:solidFill>
                  <a:schemeClr val="accent4"/>
                </a:solidFill>
                <a:latin typeface="Fira Sans Condensed Light" panose="020B0403050000020004" pitchFamily="34" charset="0"/>
              </a:rPr>
              <a:t> to Kaggle</a:t>
            </a:r>
            <a:endParaRPr lang="en-GB" dirty="0"/>
          </a:p>
        </p:txBody>
      </p:sp>
      <p:sp>
        <p:nvSpPr>
          <p:cNvPr id="6" name="Google Shape;110;p25">
            <a:extLst>
              <a:ext uri="{FF2B5EF4-FFF2-40B4-BE49-F238E27FC236}">
                <a16:creationId xmlns:a16="http://schemas.microsoft.com/office/drawing/2014/main" id="{2DF3D13E-A359-7D75-B0E7-098CE9A0E791}"/>
              </a:ext>
            </a:extLst>
          </p:cNvPr>
          <p:cNvSpPr txBox="1">
            <a:spLocks/>
          </p:cNvSpPr>
          <p:nvPr/>
        </p:nvSpPr>
        <p:spPr>
          <a:xfrm>
            <a:off x="384384" y="3657159"/>
            <a:ext cx="8314271" cy="705638"/>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lvl="0" indent="0" algn="l" rtl="0">
              <a:spcBef>
                <a:spcPts val="0"/>
              </a:spcBef>
              <a:spcAft>
                <a:spcPts val="1600"/>
              </a:spcAft>
              <a:buNone/>
            </a:pPr>
            <a:r>
              <a:rPr lang="en-GB" sz="2000" b="1" dirty="0">
                <a:solidFill>
                  <a:schemeClr val="accent4"/>
                </a:solidFill>
                <a:latin typeface="Fira Sans Condensed Light" panose="020B0403050000020004" pitchFamily="34" charset="0"/>
              </a:rPr>
              <a:t>The images and captions paths were as follows:</a:t>
            </a:r>
            <a:endParaRPr lang="en-GB" sz="2000" b="1" dirty="0">
              <a:solidFill>
                <a:schemeClr val="accent4"/>
              </a:solidFill>
              <a:latin typeface="Fira Sans Condensed Light" panose="020B0403050000020004" pitchFamily="34" charset="0"/>
              <a:ea typeface="Fira Sans Condensed Light"/>
              <a:cs typeface="Fira Sans Condensed Light"/>
              <a:sym typeface="Fira Sans Condensed Light"/>
            </a:endParaRPr>
          </a:p>
          <a:p>
            <a:pPr marL="0" indent="0" algn="l"/>
            <a:endParaRPr lang="en-GB" dirty="0"/>
          </a:p>
        </p:txBody>
      </p:sp>
      <p:cxnSp>
        <p:nvCxnSpPr>
          <p:cNvPr id="11" name="Google Shape;177;p30">
            <a:extLst>
              <a:ext uri="{FF2B5EF4-FFF2-40B4-BE49-F238E27FC236}">
                <a16:creationId xmlns:a16="http://schemas.microsoft.com/office/drawing/2014/main" id="{49471A2B-7B08-227F-0B54-E38B1AAB13DA}"/>
              </a:ext>
            </a:extLst>
          </p:cNvPr>
          <p:cNvCxnSpPr>
            <a:cxnSpLocks/>
          </p:cNvCxnSpPr>
          <p:nvPr/>
        </p:nvCxnSpPr>
        <p:spPr>
          <a:xfrm>
            <a:off x="1658112" y="1175222"/>
            <a:ext cx="5546852" cy="0"/>
          </a:xfrm>
          <a:prstGeom prst="straightConnector1">
            <a:avLst/>
          </a:prstGeom>
          <a:noFill/>
          <a:ln w="19050" cap="flat" cmpd="sng">
            <a:solidFill>
              <a:schemeClr val="lt2"/>
            </a:solidFill>
            <a:prstDash val="solid"/>
            <a:round/>
            <a:headEnd type="oval" w="med" len="med"/>
            <a:tailEnd type="oval" w="med" len="med"/>
          </a:ln>
        </p:spPr>
      </p:cxnSp>
      <p:pic>
        <p:nvPicPr>
          <p:cNvPr id="15" name="Picture 14">
            <a:extLst>
              <a:ext uri="{FF2B5EF4-FFF2-40B4-BE49-F238E27FC236}">
                <a16:creationId xmlns:a16="http://schemas.microsoft.com/office/drawing/2014/main" id="{8E578A19-EC71-ABE1-B78C-A77C6ED205E2}"/>
              </a:ext>
            </a:extLst>
          </p:cNvPr>
          <p:cNvPicPr>
            <a:picLocks noChangeAspect="1"/>
          </p:cNvPicPr>
          <p:nvPr/>
        </p:nvPicPr>
        <p:blipFill>
          <a:blip r:embed="rId4"/>
          <a:stretch>
            <a:fillRect/>
          </a:stretch>
        </p:blipFill>
        <p:spPr>
          <a:xfrm>
            <a:off x="384384" y="2238625"/>
            <a:ext cx="4282811" cy="1447925"/>
          </a:xfrm>
          <a:prstGeom prst="rect">
            <a:avLst/>
          </a:prstGeom>
          <a:ln>
            <a:noFill/>
          </a:ln>
          <a:effectLst>
            <a:softEdge rad="112500"/>
          </a:effectLst>
        </p:spPr>
      </p:pic>
      <p:pic>
        <p:nvPicPr>
          <p:cNvPr id="17" name="Picture 16">
            <a:extLst>
              <a:ext uri="{FF2B5EF4-FFF2-40B4-BE49-F238E27FC236}">
                <a16:creationId xmlns:a16="http://schemas.microsoft.com/office/drawing/2014/main" id="{5C441B92-C7C1-FDAF-DB08-A579F256B053}"/>
              </a:ext>
            </a:extLst>
          </p:cNvPr>
          <p:cNvPicPr>
            <a:picLocks noChangeAspect="1"/>
          </p:cNvPicPr>
          <p:nvPr/>
        </p:nvPicPr>
        <p:blipFill>
          <a:blip r:embed="rId5"/>
          <a:stretch>
            <a:fillRect/>
          </a:stretch>
        </p:blipFill>
        <p:spPr>
          <a:xfrm>
            <a:off x="384384" y="4453259"/>
            <a:ext cx="5989839" cy="548688"/>
          </a:xfrm>
          <a:prstGeom prst="rect">
            <a:avLst/>
          </a:prstGeom>
          <a:ln>
            <a:noFill/>
          </a:ln>
          <a:effectLst>
            <a:softEdge rad="1125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0596" y="-243840"/>
            <a:ext cx="3027276" cy="18095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Data Description</a:t>
            </a:r>
            <a:endParaRPr sz="3200" dirty="0"/>
          </a:p>
        </p:txBody>
      </p:sp>
      <p:cxnSp>
        <p:nvCxnSpPr>
          <p:cNvPr id="177" name="Google Shape;177;p30"/>
          <p:cNvCxnSpPr>
            <a:cxnSpLocks/>
          </p:cNvCxnSpPr>
          <p:nvPr/>
        </p:nvCxnSpPr>
        <p:spPr>
          <a:xfrm>
            <a:off x="798808" y="1102070"/>
            <a:ext cx="2296504" cy="0"/>
          </a:xfrm>
          <a:prstGeom prst="straightConnector1">
            <a:avLst/>
          </a:prstGeom>
          <a:noFill/>
          <a:ln w="19050" cap="flat" cmpd="sng">
            <a:solidFill>
              <a:schemeClr val="lt2"/>
            </a:solidFill>
            <a:prstDash val="solid"/>
            <a:round/>
            <a:headEnd type="oval" w="med" len="med"/>
            <a:tailEnd type="oval" w="med" len="med"/>
          </a:ln>
        </p:spPr>
      </p:cxnSp>
      <p:sp>
        <p:nvSpPr>
          <p:cNvPr id="16" name="Google Shape;110;p25">
            <a:extLst>
              <a:ext uri="{FF2B5EF4-FFF2-40B4-BE49-F238E27FC236}">
                <a16:creationId xmlns:a16="http://schemas.microsoft.com/office/drawing/2014/main" id="{9123F7B1-FBEC-E376-D874-23D50D688202}"/>
              </a:ext>
            </a:extLst>
          </p:cNvPr>
          <p:cNvSpPr txBox="1">
            <a:spLocks/>
          </p:cNvSpPr>
          <p:nvPr/>
        </p:nvSpPr>
        <p:spPr>
          <a:xfrm>
            <a:off x="402337" y="1565663"/>
            <a:ext cx="7949183" cy="2012173"/>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2000" b="1" dirty="0">
                <a:solidFill>
                  <a:schemeClr val="accent4"/>
                </a:solidFill>
              </a:rPr>
              <a:t>The dataset size consists of 8091 images and each image has 5 captions describing it. </a:t>
            </a:r>
            <a:r>
              <a:rPr lang="en-GB" sz="2000" b="1" dirty="0"/>
              <a:t>The captions text file has the filename, next to it (#), then the index of the caption between 0 and 4 (5 captions) then a space tab and the caption itself, that’s how we were able to separate the filename, index and caption.</a:t>
            </a:r>
            <a:endParaRPr lang="en-GB" sz="2000" b="1" dirty="0">
              <a:solidFill>
                <a:schemeClr val="accent4"/>
              </a:solidFill>
            </a:endParaRPr>
          </a:p>
        </p:txBody>
      </p:sp>
      <p:pic>
        <p:nvPicPr>
          <p:cNvPr id="20" name="Picture 19">
            <a:extLst>
              <a:ext uri="{FF2B5EF4-FFF2-40B4-BE49-F238E27FC236}">
                <a16:creationId xmlns:a16="http://schemas.microsoft.com/office/drawing/2014/main" id="{9ACD6FB9-3DFB-122A-88FC-1A5FEC2C10B4}"/>
              </a:ext>
            </a:extLst>
          </p:cNvPr>
          <p:cNvPicPr>
            <a:picLocks noChangeAspect="1"/>
          </p:cNvPicPr>
          <p:nvPr/>
        </p:nvPicPr>
        <p:blipFill>
          <a:blip r:embed="rId4"/>
          <a:stretch>
            <a:fillRect/>
          </a:stretch>
        </p:blipFill>
        <p:spPr>
          <a:xfrm>
            <a:off x="421326" y="3813769"/>
            <a:ext cx="3100236" cy="1014263"/>
          </a:xfrm>
          <a:prstGeom prst="rect">
            <a:avLst/>
          </a:prstGeom>
          <a:ln>
            <a:noFill/>
          </a:ln>
          <a:effectLst>
            <a:softEdge rad="112500"/>
          </a:effectLst>
        </p:spPr>
      </p:pic>
      <p:pic>
        <p:nvPicPr>
          <p:cNvPr id="22" name="Picture 21">
            <a:extLst>
              <a:ext uri="{FF2B5EF4-FFF2-40B4-BE49-F238E27FC236}">
                <a16:creationId xmlns:a16="http://schemas.microsoft.com/office/drawing/2014/main" id="{846E56D1-DCFC-81E5-8FCB-E6692DEB14AF}"/>
              </a:ext>
            </a:extLst>
          </p:cNvPr>
          <p:cNvPicPr>
            <a:picLocks noChangeAspect="1"/>
          </p:cNvPicPr>
          <p:nvPr/>
        </p:nvPicPr>
        <p:blipFill>
          <a:blip r:embed="rId5"/>
          <a:stretch>
            <a:fillRect/>
          </a:stretch>
        </p:blipFill>
        <p:spPr>
          <a:xfrm>
            <a:off x="3727357" y="3813769"/>
            <a:ext cx="4761935" cy="1014263"/>
          </a:xfrm>
          <a:prstGeom prst="rect">
            <a:avLst/>
          </a:prstGeom>
          <a:ln>
            <a:noFill/>
          </a:ln>
          <a:effectLst>
            <a:softEdge rad="1125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6294" y="0"/>
            <a:ext cx="3288461" cy="18095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Data Visualization</a:t>
            </a:r>
            <a:endParaRPr sz="3200" dirty="0"/>
          </a:p>
        </p:txBody>
      </p:sp>
      <p:cxnSp>
        <p:nvCxnSpPr>
          <p:cNvPr id="177" name="Google Shape;177;p30"/>
          <p:cNvCxnSpPr>
            <a:cxnSpLocks/>
          </p:cNvCxnSpPr>
          <p:nvPr/>
        </p:nvCxnSpPr>
        <p:spPr>
          <a:xfrm>
            <a:off x="951699" y="1288815"/>
            <a:ext cx="2296504" cy="0"/>
          </a:xfrm>
          <a:prstGeom prst="straightConnector1">
            <a:avLst/>
          </a:prstGeom>
          <a:noFill/>
          <a:ln w="19050" cap="flat" cmpd="sng">
            <a:solidFill>
              <a:schemeClr val="lt2"/>
            </a:solidFill>
            <a:prstDash val="solid"/>
            <a:round/>
            <a:headEnd type="oval" w="med" len="med"/>
            <a:tailEnd type="oval" w="med" len="med"/>
          </a:ln>
        </p:spPr>
      </p:cxnSp>
      <p:sp>
        <p:nvSpPr>
          <p:cNvPr id="16" name="Google Shape;110;p25">
            <a:extLst>
              <a:ext uri="{FF2B5EF4-FFF2-40B4-BE49-F238E27FC236}">
                <a16:creationId xmlns:a16="http://schemas.microsoft.com/office/drawing/2014/main" id="{9123F7B1-FBEC-E376-D874-23D50D688202}"/>
              </a:ext>
            </a:extLst>
          </p:cNvPr>
          <p:cNvSpPr txBox="1">
            <a:spLocks/>
          </p:cNvSpPr>
          <p:nvPr/>
        </p:nvSpPr>
        <p:spPr>
          <a:xfrm>
            <a:off x="431336" y="1638220"/>
            <a:ext cx="3288461" cy="2360154"/>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GB" sz="2800" b="1" dirty="0"/>
              <a:t>The captions after being separated from the filename and index: </a:t>
            </a:r>
            <a:endParaRPr lang="en-GB" sz="2000" b="1" dirty="0">
              <a:solidFill>
                <a:schemeClr val="accent4"/>
              </a:solidFill>
            </a:endParaRPr>
          </a:p>
        </p:txBody>
      </p:sp>
      <p:pic>
        <p:nvPicPr>
          <p:cNvPr id="3" name="Picture 2">
            <a:extLst>
              <a:ext uri="{FF2B5EF4-FFF2-40B4-BE49-F238E27FC236}">
                <a16:creationId xmlns:a16="http://schemas.microsoft.com/office/drawing/2014/main" id="{D82091B2-B53B-EF3F-8F07-85D9CEBFAD80}"/>
              </a:ext>
            </a:extLst>
          </p:cNvPr>
          <p:cNvPicPr>
            <a:picLocks noChangeAspect="1"/>
          </p:cNvPicPr>
          <p:nvPr/>
        </p:nvPicPr>
        <p:blipFill>
          <a:blip r:embed="rId4"/>
          <a:stretch>
            <a:fillRect/>
          </a:stretch>
        </p:blipFill>
        <p:spPr>
          <a:xfrm>
            <a:off x="3871406" y="566975"/>
            <a:ext cx="5077522" cy="3673158"/>
          </a:xfrm>
          <a:prstGeom prst="rect">
            <a:avLst/>
          </a:prstGeom>
          <a:ln>
            <a:noFill/>
          </a:ln>
          <a:effectLst>
            <a:softEdge rad="112500"/>
          </a:effectLst>
        </p:spPr>
      </p:pic>
    </p:spTree>
    <p:extLst>
      <p:ext uri="{BB962C8B-B14F-4D97-AF65-F5344CB8AC3E}">
        <p14:creationId xmlns:p14="http://schemas.microsoft.com/office/powerpoint/2010/main" val="497187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6" name="Google Shape;110;p25">
            <a:extLst>
              <a:ext uri="{FF2B5EF4-FFF2-40B4-BE49-F238E27FC236}">
                <a16:creationId xmlns:a16="http://schemas.microsoft.com/office/drawing/2014/main" id="{9123F7B1-FBEC-E376-D874-23D50D688202}"/>
              </a:ext>
            </a:extLst>
          </p:cNvPr>
          <p:cNvSpPr txBox="1">
            <a:spLocks/>
          </p:cNvSpPr>
          <p:nvPr/>
        </p:nvSpPr>
        <p:spPr>
          <a:xfrm>
            <a:off x="345992" y="223948"/>
            <a:ext cx="8310328" cy="800180"/>
          </a:xfrm>
          <a:prstGeom prst="rect">
            <a:avLst/>
          </a:prstGeom>
          <a:solidFill>
            <a:schemeClr val="dk1">
              <a:alpha val="56699"/>
            </a:schemeClr>
          </a:solidFill>
          <a:ln>
            <a:noFill/>
          </a:ln>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1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100"/>
              <a:buFont typeface="Fira Sans Condensed Light"/>
              <a:buNone/>
              <a:defRPr sz="21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r>
              <a:rPr lang="en-GB" sz="2400" b="1" dirty="0"/>
              <a:t>The images with their 5 corresponding captions: </a:t>
            </a:r>
            <a:endParaRPr lang="en-GB" sz="2400" b="1" dirty="0">
              <a:solidFill>
                <a:schemeClr val="accent4"/>
              </a:solidFill>
            </a:endParaRPr>
          </a:p>
        </p:txBody>
      </p:sp>
      <p:pic>
        <p:nvPicPr>
          <p:cNvPr id="9" name="Picture 8">
            <a:extLst>
              <a:ext uri="{FF2B5EF4-FFF2-40B4-BE49-F238E27FC236}">
                <a16:creationId xmlns:a16="http://schemas.microsoft.com/office/drawing/2014/main" id="{A1E40748-A909-FC4A-0820-F1ED256749DE}"/>
              </a:ext>
            </a:extLst>
          </p:cNvPr>
          <p:cNvPicPr>
            <a:picLocks noChangeAspect="1"/>
          </p:cNvPicPr>
          <p:nvPr/>
        </p:nvPicPr>
        <p:blipFill>
          <a:blip r:embed="rId4"/>
          <a:stretch>
            <a:fillRect/>
          </a:stretch>
        </p:blipFill>
        <p:spPr>
          <a:xfrm>
            <a:off x="1207008" y="1119378"/>
            <a:ext cx="6912864" cy="3888486"/>
          </a:xfrm>
          <a:prstGeom prst="rect">
            <a:avLst/>
          </a:prstGeom>
          <a:ln>
            <a:noFill/>
          </a:ln>
          <a:effectLst>
            <a:softEdge rad="112500"/>
          </a:effectLst>
        </p:spPr>
      </p:pic>
    </p:spTree>
    <p:extLst>
      <p:ext uri="{BB962C8B-B14F-4D97-AF65-F5344CB8AC3E}">
        <p14:creationId xmlns:p14="http://schemas.microsoft.com/office/powerpoint/2010/main" val="2380548578"/>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1528</Words>
  <Application>Microsoft Office PowerPoint</Application>
  <PresentationFormat>On-screen Show (16:9)</PresentationFormat>
  <Paragraphs>94</Paragraphs>
  <Slides>33</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Anton</vt:lpstr>
      <vt:lpstr>Andalus</vt:lpstr>
      <vt:lpstr>Advent Pro Light</vt:lpstr>
      <vt:lpstr>Fira Sans Condensed Light</vt:lpstr>
      <vt:lpstr>Rajdhani</vt:lpstr>
      <vt:lpstr>Arial</vt:lpstr>
      <vt:lpstr>Ai Tech Agency by Slidesgo</vt:lpstr>
      <vt:lpstr>  Image Captioning </vt:lpstr>
      <vt:lpstr>Problem statement</vt:lpstr>
      <vt:lpstr>Applications on Image Captioning</vt:lpstr>
      <vt:lpstr>Datasets</vt:lpstr>
      <vt:lpstr>PowerPoint Presentation</vt:lpstr>
      <vt:lpstr>Loading the data using flickr8k dataset</vt:lpstr>
      <vt:lpstr>Data Description</vt:lpstr>
      <vt:lpstr>Data Visualization</vt:lpstr>
      <vt:lpstr>PowerPoint Presentation</vt:lpstr>
      <vt:lpstr>PowerPoint Presentation</vt:lpstr>
      <vt:lpstr>PowerPoint Presentation</vt:lpstr>
      <vt:lpstr>Data Cleaning</vt:lpstr>
      <vt:lpstr>PowerPoint Presentation</vt:lpstr>
      <vt:lpstr>PowerPoint Presentation</vt:lpstr>
      <vt:lpstr>Feature Extraction using ResNet </vt:lpstr>
      <vt:lpstr>Resnet 50</vt:lpstr>
      <vt:lpstr>Why did we use Resnet 50 ?</vt:lpstr>
      <vt:lpstr>Train/Test Split</vt:lpstr>
      <vt:lpstr>Data Pre-processing</vt:lpstr>
      <vt:lpstr>LSTM Model</vt:lpstr>
      <vt:lpstr>PowerPoint Presentation</vt:lpstr>
      <vt:lpstr>Testing process</vt:lpstr>
      <vt:lpstr>PowerPoint Presentation</vt:lpstr>
      <vt:lpstr>PowerPoint Presentation</vt:lpstr>
      <vt:lpstr>Good Captions</vt:lpstr>
      <vt:lpstr>Bad Captions</vt:lpstr>
      <vt:lpstr>Work using the flickr30 dataset</vt:lpstr>
      <vt:lpstr>Train/Test Split</vt:lpstr>
      <vt:lpstr>Captions Format</vt:lpstr>
      <vt:lpstr>Links</vt:lpstr>
      <vt:lpstr>References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Image Captioning </dc:title>
  <cp:lastModifiedBy>es-RawanMohamed2023</cp:lastModifiedBy>
  <cp:revision>10</cp:revision>
  <dcterms:modified xsi:type="dcterms:W3CDTF">2022-09-18T09:47:58Z</dcterms:modified>
</cp:coreProperties>
</file>